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0" r:id="rId1"/>
  </p:sldMasterIdLst>
  <p:notesMasterIdLst>
    <p:notesMasterId r:id="rId69"/>
  </p:notesMasterIdLst>
  <p:handoutMasterIdLst>
    <p:handoutMasterId r:id="rId70"/>
  </p:handoutMasterIdLst>
  <p:sldIdLst>
    <p:sldId id="256" r:id="rId2"/>
    <p:sldId id="261" r:id="rId3"/>
    <p:sldId id="315" r:id="rId4"/>
    <p:sldId id="316" r:id="rId5"/>
    <p:sldId id="317" r:id="rId6"/>
    <p:sldId id="318" r:id="rId7"/>
    <p:sldId id="331" r:id="rId8"/>
    <p:sldId id="319" r:id="rId9"/>
    <p:sldId id="320" r:id="rId10"/>
    <p:sldId id="321" r:id="rId11"/>
    <p:sldId id="260" r:id="rId12"/>
    <p:sldId id="312" r:id="rId13"/>
    <p:sldId id="335" r:id="rId14"/>
    <p:sldId id="322" r:id="rId15"/>
    <p:sldId id="279" r:id="rId16"/>
    <p:sldId id="278" r:id="rId17"/>
    <p:sldId id="271" r:id="rId18"/>
    <p:sldId id="289" r:id="rId19"/>
    <p:sldId id="277" r:id="rId20"/>
    <p:sldId id="309" r:id="rId21"/>
    <p:sldId id="314" r:id="rId22"/>
    <p:sldId id="283" r:id="rId23"/>
    <p:sldId id="282" r:id="rId24"/>
    <p:sldId id="275" r:id="rId25"/>
    <p:sldId id="276" r:id="rId26"/>
    <p:sldId id="274" r:id="rId27"/>
    <p:sldId id="273" r:id="rId28"/>
    <p:sldId id="272" r:id="rId29"/>
    <p:sldId id="284" r:id="rId30"/>
    <p:sldId id="304" r:id="rId31"/>
    <p:sldId id="288" r:id="rId32"/>
    <p:sldId id="287" r:id="rId33"/>
    <p:sldId id="286" r:id="rId34"/>
    <p:sldId id="285" r:id="rId35"/>
    <p:sldId id="292" r:id="rId36"/>
    <p:sldId id="291" r:id="rId37"/>
    <p:sldId id="281" r:id="rId38"/>
    <p:sldId id="290" r:id="rId39"/>
    <p:sldId id="295" r:id="rId40"/>
    <p:sldId id="294" r:id="rId41"/>
    <p:sldId id="293" r:id="rId42"/>
    <p:sldId id="323" r:id="rId43"/>
    <p:sldId id="326" r:id="rId44"/>
    <p:sldId id="298" r:id="rId45"/>
    <p:sldId id="327" r:id="rId46"/>
    <p:sldId id="328" r:id="rId47"/>
    <p:sldId id="337" r:id="rId48"/>
    <p:sldId id="305" r:id="rId49"/>
    <p:sldId id="369" r:id="rId50"/>
    <p:sldId id="352" r:id="rId51"/>
    <p:sldId id="351" r:id="rId52"/>
    <p:sldId id="353" r:id="rId53"/>
    <p:sldId id="356" r:id="rId54"/>
    <p:sldId id="354" r:id="rId55"/>
    <p:sldId id="355" r:id="rId56"/>
    <p:sldId id="357" r:id="rId57"/>
    <p:sldId id="358" r:id="rId58"/>
    <p:sldId id="359" r:id="rId59"/>
    <p:sldId id="360" r:id="rId60"/>
    <p:sldId id="361" r:id="rId61"/>
    <p:sldId id="362" r:id="rId62"/>
    <p:sldId id="363" r:id="rId63"/>
    <p:sldId id="364" r:id="rId64"/>
    <p:sldId id="365" r:id="rId65"/>
    <p:sldId id="366" r:id="rId66"/>
    <p:sldId id="367" r:id="rId67"/>
    <p:sldId id="306" r:id="rId68"/>
  </p:sldIdLst>
  <p:sldSz cx="12192000" cy="6858000"/>
  <p:notesSz cx="7315200" cy="9601200"/>
  <p:embeddedFontLst>
    <p:embeddedFont>
      <p:font typeface="Calibri" panose="020F0502020204030204" pitchFamily="34" charset="0"/>
      <p:regular r:id="rId71"/>
      <p:bold r:id="rId72"/>
      <p:italic r:id="rId73"/>
      <p:boldItalic r:id="rId74"/>
    </p:embeddedFont>
    <p:embeddedFont>
      <p:font typeface="Open Sans" panose="020B0606030504020204" pitchFamily="34" charset="0"/>
      <p:regular r:id="rId75"/>
      <p:bold r:id="rId76"/>
      <p:italic r:id="rId77"/>
      <p:boldItalic r:id="rId78"/>
    </p:embeddedFont>
    <p:embeddedFont>
      <p:font typeface="Rockwell" panose="02060603020205020403" pitchFamily="18" charset="0"/>
      <p:regular r:id="rId79"/>
      <p:bold r:id="rId80"/>
      <p:italic r:id="rId81"/>
      <p:boldItalic r:id="rId8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 Williams" initials="JW" lastIdx="6" clrIdx="0"/>
  <p:cmAuthor id="1" name="Shelley Walker" initials="SW" lastIdx="25" clrIdx="1">
    <p:extLst>
      <p:ext uri="{19B8F6BF-5375-455C-9EA6-DF929625EA0E}">
        <p15:presenceInfo xmlns:p15="http://schemas.microsoft.com/office/powerpoint/2012/main" userId="S::AG04IAF@tn.gov::f49355fa-9517-4df9-8b55-ab0e8ccc1567" providerId="AD"/>
      </p:ext>
    </p:extLst>
  </p:cmAuthor>
  <p:cmAuthor id="2" name="Crystal Mallery" initials="CM" lastIdx="2" clrIdx="2">
    <p:extLst>
      <p:ext uri="{19B8F6BF-5375-455C-9EA6-DF929625EA0E}">
        <p15:presenceInfo xmlns:p15="http://schemas.microsoft.com/office/powerpoint/2012/main" userId="S::AG04IW5@tn.gov::4d8a91a7-997c-4f08-90f1-3fd094bcae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7E82"/>
    <a:srgbClr val="7F7F7F"/>
    <a:srgbClr val="514F50"/>
    <a:srgbClr val="011D5F"/>
    <a:srgbClr val="192246"/>
    <a:srgbClr val="1A2343"/>
    <a:srgbClr val="E71B1B"/>
    <a:srgbClr val="C8141E"/>
    <a:srgbClr val="FF1925"/>
    <a:srgbClr val="D42A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E568DB-F4FF-4C74-A481-5CE2C13D8932}" v="27" dt="2021-12-13T15:12:02.1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2931" autoAdjust="0"/>
  </p:normalViewPr>
  <p:slideViewPr>
    <p:cSldViewPr>
      <p:cViewPr varScale="1">
        <p:scale>
          <a:sx n="61" d="100"/>
          <a:sy n="61" d="100"/>
        </p:scale>
        <p:origin x="132" y="72"/>
      </p:cViewPr>
      <p:guideLst>
        <p:guide orient="horz" pos="2160"/>
        <p:guide pos="3840"/>
      </p:guideLst>
    </p:cSldViewPr>
  </p:slideViewPr>
  <p:outlineViewPr>
    <p:cViewPr>
      <p:scale>
        <a:sx n="33" d="100"/>
        <a:sy n="33" d="100"/>
      </p:scale>
      <p:origin x="0" y="3006"/>
    </p:cViewPr>
  </p:outlineViewPr>
  <p:notesTextViewPr>
    <p:cViewPr>
      <p:scale>
        <a:sx n="1" d="1"/>
        <a:sy n="1" d="1"/>
      </p:scale>
      <p:origin x="0" y="0"/>
    </p:cViewPr>
  </p:notesTextViewPr>
  <p:sorterViewPr>
    <p:cViewPr>
      <p:scale>
        <a:sx n="100" d="100"/>
        <a:sy n="100" d="100"/>
      </p:scale>
      <p:origin x="0" y="1296"/>
    </p:cViewPr>
  </p:sorterViewPr>
  <p:notesViewPr>
    <p:cSldViewPr>
      <p:cViewPr>
        <p:scale>
          <a:sx n="70" d="100"/>
          <a:sy n="70" d="100"/>
        </p:scale>
        <p:origin x="2358" y="-60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89" Type="http://schemas.microsoft.com/office/2015/10/relationships/revisionInfo" Target="revisionInfo.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4.fntdata"/><Relationship Id="rId79" Type="http://schemas.openxmlformats.org/officeDocument/2006/relationships/font" Target="fonts/font9.fntdata"/><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77"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2.fntdata"/><Relationship Id="rId80" Type="http://schemas.openxmlformats.org/officeDocument/2006/relationships/font" Target="fonts/font10.fntdata"/><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font" Target="fonts/font5.fntdata"/><Relationship Id="rId83" Type="http://schemas.openxmlformats.org/officeDocument/2006/relationships/commentAuthors" Target="commentAuthors.xml"/><Relationship Id="rId88"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3.fntdata"/><Relationship Id="rId78" Type="http://schemas.openxmlformats.org/officeDocument/2006/relationships/font" Target="fonts/font8.fntdata"/><Relationship Id="rId81" Type="http://schemas.openxmlformats.org/officeDocument/2006/relationships/font" Target="fonts/font11.fntdata"/><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6.fntdata"/><Relationship Id="rId7" Type="http://schemas.openxmlformats.org/officeDocument/2006/relationships/slide" Target="slides/slide6.xml"/><Relationship Id="rId71" Type="http://schemas.openxmlformats.org/officeDocument/2006/relationships/font" Target="fonts/font1.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font" Target="fonts/font12.fntdata"/><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dford, Pamela S (Pam Ledford)" userId="b9a884fd-d25f-4eb7-bf12-18897032b48d" providerId="ADAL" clId="{BAE568DB-F4FF-4C74-A481-5CE2C13D8932}"/>
    <pc:docChg chg="undo custSel addSld delSld modSld">
      <pc:chgData name="Ledford, Pamela S (Pam Ledford)" userId="b9a884fd-d25f-4eb7-bf12-18897032b48d" providerId="ADAL" clId="{BAE568DB-F4FF-4C74-A481-5CE2C13D8932}" dt="2021-12-13T15:11:18.954" v="1357"/>
      <pc:docMkLst>
        <pc:docMk/>
      </pc:docMkLst>
      <pc:sldChg chg="addSp modSp mod setBg">
        <pc:chgData name="Ledford, Pamela S (Pam Ledford)" userId="b9a884fd-d25f-4eb7-bf12-18897032b48d" providerId="ADAL" clId="{BAE568DB-F4FF-4C74-A481-5CE2C13D8932}" dt="2021-12-13T15:11:18.954" v="1357"/>
        <pc:sldMkLst>
          <pc:docMk/>
          <pc:sldMk cId="2681747527" sldId="256"/>
        </pc:sldMkLst>
        <pc:spChg chg="mod">
          <ac:chgData name="Ledford, Pamela S (Pam Ledford)" userId="b9a884fd-d25f-4eb7-bf12-18897032b48d" providerId="ADAL" clId="{BAE568DB-F4FF-4C74-A481-5CE2C13D8932}" dt="2021-12-13T15:09:56.986" v="1346" actId="1076"/>
          <ac:spMkLst>
            <pc:docMk/>
            <pc:sldMk cId="2681747527" sldId="256"/>
            <ac:spMk id="18" creationId="{00000000-0000-0000-0000-000000000000}"/>
          </ac:spMkLst>
        </pc:spChg>
        <pc:spChg chg="mod">
          <ac:chgData name="Ledford, Pamela S (Pam Ledford)" userId="b9a884fd-d25f-4eb7-bf12-18897032b48d" providerId="ADAL" clId="{BAE568DB-F4FF-4C74-A481-5CE2C13D8932}" dt="2021-12-13T15:10:35.179" v="1356" actId="1076"/>
          <ac:spMkLst>
            <pc:docMk/>
            <pc:sldMk cId="2681747527" sldId="256"/>
            <ac:spMk id="19" creationId="{00000000-0000-0000-0000-000000000000}"/>
          </ac:spMkLst>
        </pc:spChg>
        <pc:picChg chg="add mod">
          <ac:chgData name="Ledford, Pamela S (Pam Ledford)" userId="b9a884fd-d25f-4eb7-bf12-18897032b48d" providerId="ADAL" clId="{BAE568DB-F4FF-4C74-A481-5CE2C13D8932}" dt="2021-12-13T15:10:14.708" v="1355" actId="1035"/>
          <ac:picMkLst>
            <pc:docMk/>
            <pc:sldMk cId="2681747527" sldId="256"/>
            <ac:picMk id="3" creationId="{6715134B-D033-4C62-A9C7-CE7F2CD91DF3}"/>
          </ac:picMkLst>
        </pc:picChg>
        <pc:picChg chg="mod">
          <ac:chgData name="Ledford, Pamela S (Pam Ledford)" userId="b9a884fd-d25f-4eb7-bf12-18897032b48d" providerId="ADAL" clId="{BAE568DB-F4FF-4C74-A481-5CE2C13D8932}" dt="2021-12-13T15:09:53.491" v="1345" actId="1076"/>
          <ac:picMkLst>
            <pc:docMk/>
            <pc:sldMk cId="2681747527" sldId="256"/>
            <ac:picMk id="5" creationId="{00000000-0000-0000-0000-000000000000}"/>
          </ac:picMkLst>
        </pc:picChg>
      </pc:sldChg>
      <pc:sldChg chg="modSp mod">
        <pc:chgData name="Ledford, Pamela S (Pam Ledford)" userId="b9a884fd-d25f-4eb7-bf12-18897032b48d" providerId="ADAL" clId="{BAE568DB-F4FF-4C74-A481-5CE2C13D8932}" dt="2021-12-10T23:39:17.232" v="458" actId="20577"/>
        <pc:sldMkLst>
          <pc:docMk/>
          <pc:sldMk cId="584585809" sldId="281"/>
        </pc:sldMkLst>
        <pc:spChg chg="mod">
          <ac:chgData name="Ledford, Pamela S (Pam Ledford)" userId="b9a884fd-d25f-4eb7-bf12-18897032b48d" providerId="ADAL" clId="{BAE568DB-F4FF-4C74-A481-5CE2C13D8932}" dt="2021-12-10T23:17:35.826" v="185" actId="6549"/>
          <ac:spMkLst>
            <pc:docMk/>
            <pc:sldMk cId="584585809" sldId="281"/>
            <ac:spMk id="2" creationId="{00000000-0000-0000-0000-000000000000}"/>
          </ac:spMkLst>
        </pc:spChg>
        <pc:spChg chg="mod">
          <ac:chgData name="Ledford, Pamela S (Pam Ledford)" userId="b9a884fd-d25f-4eb7-bf12-18897032b48d" providerId="ADAL" clId="{BAE568DB-F4FF-4C74-A481-5CE2C13D8932}" dt="2021-12-10T23:39:17.232" v="458" actId="20577"/>
          <ac:spMkLst>
            <pc:docMk/>
            <pc:sldMk cId="584585809" sldId="281"/>
            <ac:spMk id="3" creationId="{00000000-0000-0000-0000-000000000000}"/>
          </ac:spMkLst>
        </pc:spChg>
      </pc:sldChg>
      <pc:sldChg chg="modSp mod">
        <pc:chgData name="Ledford, Pamela S (Pam Ledford)" userId="b9a884fd-d25f-4eb7-bf12-18897032b48d" providerId="ADAL" clId="{BAE568DB-F4FF-4C74-A481-5CE2C13D8932}" dt="2021-12-10T23:17:21.149" v="184" actId="20577"/>
        <pc:sldMkLst>
          <pc:docMk/>
          <pc:sldMk cId="4185499467" sldId="291"/>
        </pc:sldMkLst>
        <pc:spChg chg="mod">
          <ac:chgData name="Ledford, Pamela S (Pam Ledford)" userId="b9a884fd-d25f-4eb7-bf12-18897032b48d" providerId="ADAL" clId="{BAE568DB-F4FF-4C74-A481-5CE2C13D8932}" dt="2021-12-10T23:17:21.149" v="184" actId="20577"/>
          <ac:spMkLst>
            <pc:docMk/>
            <pc:sldMk cId="4185499467" sldId="291"/>
            <ac:spMk id="3" creationId="{00000000-0000-0000-0000-000000000000}"/>
          </ac:spMkLst>
        </pc:spChg>
      </pc:sldChg>
      <pc:sldChg chg="modSp mod">
        <pc:chgData name="Ledford, Pamela S (Pam Ledford)" userId="b9a884fd-d25f-4eb7-bf12-18897032b48d" providerId="ADAL" clId="{BAE568DB-F4FF-4C74-A481-5CE2C13D8932}" dt="2021-12-11T00:06:05.757" v="1301" actId="6549"/>
        <pc:sldMkLst>
          <pc:docMk/>
          <pc:sldMk cId="3522285280" sldId="292"/>
        </pc:sldMkLst>
        <pc:spChg chg="mod">
          <ac:chgData name="Ledford, Pamela S (Pam Ledford)" userId="b9a884fd-d25f-4eb7-bf12-18897032b48d" providerId="ADAL" clId="{BAE568DB-F4FF-4C74-A481-5CE2C13D8932}" dt="2021-12-11T00:06:05.757" v="1301" actId="6549"/>
          <ac:spMkLst>
            <pc:docMk/>
            <pc:sldMk cId="3522285280" sldId="292"/>
            <ac:spMk id="2" creationId="{00000000-0000-0000-0000-000000000000}"/>
          </ac:spMkLst>
        </pc:spChg>
        <pc:spChg chg="mod">
          <ac:chgData name="Ledford, Pamela S (Pam Ledford)" userId="b9a884fd-d25f-4eb7-bf12-18897032b48d" providerId="ADAL" clId="{BAE568DB-F4FF-4C74-A481-5CE2C13D8932}" dt="2021-12-10T23:16:23.052" v="145" actId="27636"/>
          <ac:spMkLst>
            <pc:docMk/>
            <pc:sldMk cId="3522285280" sldId="292"/>
            <ac:spMk id="3" creationId="{00000000-0000-0000-0000-000000000000}"/>
          </ac:spMkLst>
        </pc:spChg>
      </pc:sldChg>
      <pc:sldChg chg="modSp mod">
        <pc:chgData name="Ledford, Pamela S (Pam Ledford)" userId="b9a884fd-d25f-4eb7-bf12-18897032b48d" providerId="ADAL" clId="{BAE568DB-F4FF-4C74-A481-5CE2C13D8932}" dt="2021-12-10T23:40:09.096" v="598" actId="20577"/>
        <pc:sldMkLst>
          <pc:docMk/>
          <pc:sldMk cId="2492570796" sldId="294"/>
        </pc:sldMkLst>
        <pc:spChg chg="mod">
          <ac:chgData name="Ledford, Pamela S (Pam Ledford)" userId="b9a884fd-d25f-4eb7-bf12-18897032b48d" providerId="ADAL" clId="{BAE568DB-F4FF-4C74-A481-5CE2C13D8932}" dt="2021-12-10T23:40:09.096" v="598" actId="20577"/>
          <ac:spMkLst>
            <pc:docMk/>
            <pc:sldMk cId="2492570796" sldId="294"/>
            <ac:spMk id="3" creationId="{00000000-0000-0000-0000-000000000000}"/>
          </ac:spMkLst>
        </pc:spChg>
      </pc:sldChg>
      <pc:sldChg chg="modSp mod">
        <pc:chgData name="Ledford, Pamela S (Pam Ledford)" userId="b9a884fd-d25f-4eb7-bf12-18897032b48d" providerId="ADAL" clId="{BAE568DB-F4FF-4C74-A481-5CE2C13D8932}" dt="2021-12-10T23:39:46.775" v="525" actId="20577"/>
        <pc:sldMkLst>
          <pc:docMk/>
          <pc:sldMk cId="1233927596" sldId="295"/>
        </pc:sldMkLst>
        <pc:spChg chg="mod">
          <ac:chgData name="Ledford, Pamela S (Pam Ledford)" userId="b9a884fd-d25f-4eb7-bf12-18897032b48d" providerId="ADAL" clId="{BAE568DB-F4FF-4C74-A481-5CE2C13D8932}" dt="2021-12-10T23:39:46.775" v="525" actId="20577"/>
          <ac:spMkLst>
            <pc:docMk/>
            <pc:sldMk cId="1233927596" sldId="295"/>
            <ac:spMk id="3" creationId="{00000000-0000-0000-0000-000000000000}"/>
          </ac:spMkLst>
        </pc:spChg>
      </pc:sldChg>
      <pc:sldChg chg="modSp del mod">
        <pc:chgData name="Ledford, Pamela S (Pam Ledford)" userId="b9a884fd-d25f-4eb7-bf12-18897032b48d" providerId="ADAL" clId="{BAE568DB-F4FF-4C74-A481-5CE2C13D8932}" dt="2021-12-10T23:43:29.440" v="611" actId="2696"/>
        <pc:sldMkLst>
          <pc:docMk/>
          <pc:sldMk cId="1247573886" sldId="302"/>
        </pc:sldMkLst>
        <pc:spChg chg="mod">
          <ac:chgData name="Ledford, Pamela S (Pam Ledford)" userId="b9a884fd-d25f-4eb7-bf12-18897032b48d" providerId="ADAL" clId="{BAE568DB-F4FF-4C74-A481-5CE2C13D8932}" dt="2021-12-10T23:42:56.686" v="605" actId="6549"/>
          <ac:spMkLst>
            <pc:docMk/>
            <pc:sldMk cId="1247573886" sldId="302"/>
            <ac:spMk id="3" creationId="{00000000-0000-0000-0000-000000000000}"/>
          </ac:spMkLst>
        </pc:spChg>
      </pc:sldChg>
      <pc:sldChg chg="modSp mod">
        <pc:chgData name="Ledford, Pamela S (Pam Ledford)" userId="b9a884fd-d25f-4eb7-bf12-18897032b48d" providerId="ADAL" clId="{BAE568DB-F4FF-4C74-A481-5CE2C13D8932}" dt="2021-12-10T23:49:17.279" v="824" actId="6549"/>
        <pc:sldMkLst>
          <pc:docMk/>
          <pc:sldMk cId="1777074398" sldId="305"/>
        </pc:sldMkLst>
        <pc:spChg chg="mod">
          <ac:chgData name="Ledford, Pamela S (Pam Ledford)" userId="b9a884fd-d25f-4eb7-bf12-18897032b48d" providerId="ADAL" clId="{BAE568DB-F4FF-4C74-A481-5CE2C13D8932}" dt="2021-12-10T23:49:17.279" v="824" actId="6549"/>
          <ac:spMkLst>
            <pc:docMk/>
            <pc:sldMk cId="1777074398" sldId="305"/>
            <ac:spMk id="3" creationId="{00000000-0000-0000-0000-000000000000}"/>
          </ac:spMkLst>
        </pc:spChg>
      </pc:sldChg>
      <pc:sldChg chg="modSp mod">
        <pc:chgData name="Ledford, Pamela S (Pam Ledford)" userId="b9a884fd-d25f-4eb7-bf12-18897032b48d" providerId="ADAL" clId="{BAE568DB-F4FF-4C74-A481-5CE2C13D8932}" dt="2021-12-10T23:54:09.899" v="834" actId="6549"/>
        <pc:sldMkLst>
          <pc:docMk/>
          <pc:sldMk cId="773501116" sldId="306"/>
        </pc:sldMkLst>
        <pc:spChg chg="mod">
          <ac:chgData name="Ledford, Pamela S (Pam Ledford)" userId="b9a884fd-d25f-4eb7-bf12-18897032b48d" providerId="ADAL" clId="{BAE568DB-F4FF-4C74-A481-5CE2C13D8932}" dt="2021-12-10T23:54:09.899" v="834" actId="6549"/>
          <ac:spMkLst>
            <pc:docMk/>
            <pc:sldMk cId="773501116" sldId="306"/>
            <ac:spMk id="4" creationId="{FC0CC950-A6AA-47EB-B0C5-FA6B8BADBDA0}"/>
          </ac:spMkLst>
        </pc:spChg>
      </pc:sldChg>
      <pc:sldChg chg="modSp mod">
        <pc:chgData name="Ledford, Pamela S (Pam Ledford)" userId="b9a884fd-d25f-4eb7-bf12-18897032b48d" providerId="ADAL" clId="{BAE568DB-F4FF-4C74-A481-5CE2C13D8932}" dt="2021-12-10T22:55:52.560" v="143" actId="6549"/>
        <pc:sldMkLst>
          <pc:docMk/>
          <pc:sldMk cId="3913103474" sldId="319"/>
        </pc:sldMkLst>
        <pc:spChg chg="mod">
          <ac:chgData name="Ledford, Pamela S (Pam Ledford)" userId="b9a884fd-d25f-4eb7-bf12-18897032b48d" providerId="ADAL" clId="{BAE568DB-F4FF-4C74-A481-5CE2C13D8932}" dt="2021-12-10T22:55:52.560" v="143" actId="6549"/>
          <ac:spMkLst>
            <pc:docMk/>
            <pc:sldMk cId="3913103474" sldId="319"/>
            <ac:spMk id="3" creationId="{00000000-0000-0000-0000-000000000000}"/>
          </ac:spMkLst>
        </pc:spChg>
      </pc:sldChg>
      <pc:sldChg chg="modSp mod">
        <pc:chgData name="Ledford, Pamela S (Pam Ledford)" userId="b9a884fd-d25f-4eb7-bf12-18897032b48d" providerId="ADAL" clId="{BAE568DB-F4FF-4C74-A481-5CE2C13D8932}" dt="2021-12-10T23:43:21.348" v="610" actId="207"/>
        <pc:sldMkLst>
          <pc:docMk/>
          <pc:sldMk cId="649972583" sldId="323"/>
        </pc:sldMkLst>
        <pc:spChg chg="mod">
          <ac:chgData name="Ledford, Pamela S (Pam Ledford)" userId="b9a884fd-d25f-4eb7-bf12-18897032b48d" providerId="ADAL" clId="{BAE568DB-F4FF-4C74-A481-5CE2C13D8932}" dt="2021-12-10T23:43:21.348" v="610" actId="207"/>
          <ac:spMkLst>
            <pc:docMk/>
            <pc:sldMk cId="649972583" sldId="323"/>
            <ac:spMk id="3" creationId="{00000000-0000-0000-0000-000000000000}"/>
          </ac:spMkLst>
        </pc:spChg>
      </pc:sldChg>
      <pc:sldChg chg="del">
        <pc:chgData name="Ledford, Pamela S (Pam Ledford)" userId="b9a884fd-d25f-4eb7-bf12-18897032b48d" providerId="ADAL" clId="{BAE568DB-F4FF-4C74-A481-5CE2C13D8932}" dt="2021-12-10T23:42:34.405" v="603" actId="2696"/>
        <pc:sldMkLst>
          <pc:docMk/>
          <pc:sldMk cId="3139077834" sldId="324"/>
        </pc:sldMkLst>
      </pc:sldChg>
      <pc:sldChg chg="modSp mod">
        <pc:chgData name="Ledford, Pamela S (Pam Ledford)" userId="b9a884fd-d25f-4eb7-bf12-18897032b48d" providerId="ADAL" clId="{BAE568DB-F4FF-4C74-A481-5CE2C13D8932}" dt="2021-12-10T23:44:00.723" v="636" actId="6549"/>
        <pc:sldMkLst>
          <pc:docMk/>
          <pc:sldMk cId="132369423" sldId="326"/>
        </pc:sldMkLst>
        <pc:spChg chg="mod">
          <ac:chgData name="Ledford, Pamela S (Pam Ledford)" userId="b9a884fd-d25f-4eb7-bf12-18897032b48d" providerId="ADAL" clId="{BAE568DB-F4FF-4C74-A481-5CE2C13D8932}" dt="2021-12-10T23:44:00.723" v="636" actId="6549"/>
          <ac:spMkLst>
            <pc:docMk/>
            <pc:sldMk cId="132369423" sldId="326"/>
            <ac:spMk id="9" creationId="{9BA89295-EB4D-4F2C-9A6E-2EF346802316}"/>
          </ac:spMkLst>
        </pc:spChg>
      </pc:sldChg>
      <pc:sldChg chg="addSp delSp modSp mod">
        <pc:chgData name="Ledford, Pamela S (Pam Ledford)" userId="b9a884fd-d25f-4eb7-bf12-18897032b48d" providerId="ADAL" clId="{BAE568DB-F4FF-4C74-A481-5CE2C13D8932}" dt="2021-12-10T23:47:26.299" v="700" actId="1076"/>
        <pc:sldMkLst>
          <pc:docMk/>
          <pc:sldMk cId="856801238" sldId="328"/>
        </pc:sldMkLst>
        <pc:spChg chg="mod">
          <ac:chgData name="Ledford, Pamela S (Pam Ledford)" userId="b9a884fd-d25f-4eb7-bf12-18897032b48d" providerId="ADAL" clId="{BAE568DB-F4FF-4C74-A481-5CE2C13D8932}" dt="2021-12-10T23:46:45.933" v="694" actId="207"/>
          <ac:spMkLst>
            <pc:docMk/>
            <pc:sldMk cId="856801238" sldId="328"/>
            <ac:spMk id="2" creationId="{00000000-0000-0000-0000-000000000000}"/>
          </ac:spMkLst>
        </pc:spChg>
        <pc:spChg chg="mod">
          <ac:chgData name="Ledford, Pamela S (Pam Ledford)" userId="b9a884fd-d25f-4eb7-bf12-18897032b48d" providerId="ADAL" clId="{BAE568DB-F4FF-4C74-A481-5CE2C13D8932}" dt="2021-12-10T23:47:19.606" v="699" actId="6549"/>
          <ac:spMkLst>
            <pc:docMk/>
            <pc:sldMk cId="856801238" sldId="328"/>
            <ac:spMk id="3" creationId="{00000000-0000-0000-0000-000000000000}"/>
          </ac:spMkLst>
        </pc:spChg>
        <pc:spChg chg="add del">
          <ac:chgData name="Ledford, Pamela S (Pam Ledford)" userId="b9a884fd-d25f-4eb7-bf12-18897032b48d" providerId="ADAL" clId="{BAE568DB-F4FF-4C74-A481-5CE2C13D8932}" dt="2021-12-10T23:46:09.557" v="687" actId="22"/>
          <ac:spMkLst>
            <pc:docMk/>
            <pc:sldMk cId="856801238" sldId="328"/>
            <ac:spMk id="7" creationId="{7A294CE4-40AC-484A-8A68-5E350493F0A9}"/>
          </ac:spMkLst>
        </pc:spChg>
        <pc:spChg chg="add mod">
          <ac:chgData name="Ledford, Pamela S (Pam Ledford)" userId="b9a884fd-d25f-4eb7-bf12-18897032b48d" providerId="ADAL" clId="{BAE568DB-F4FF-4C74-A481-5CE2C13D8932}" dt="2021-12-10T23:47:26.299" v="700" actId="1076"/>
          <ac:spMkLst>
            <pc:docMk/>
            <pc:sldMk cId="856801238" sldId="328"/>
            <ac:spMk id="8" creationId="{ACC434FF-DC65-4BD2-8633-5F8725C17DF0}"/>
          </ac:spMkLst>
        </pc:spChg>
      </pc:sldChg>
      <pc:sldChg chg="new del">
        <pc:chgData name="Ledford, Pamela S (Pam Ledford)" userId="b9a884fd-d25f-4eb7-bf12-18897032b48d" providerId="ADAL" clId="{BAE568DB-F4FF-4C74-A481-5CE2C13D8932}" dt="2021-12-10T23:46:24.158" v="690" actId="2696"/>
        <pc:sldMkLst>
          <pc:docMk/>
          <pc:sldMk cId="1656220015" sldId="336"/>
        </pc:sldMkLst>
      </pc:sldChg>
      <pc:sldChg chg="modSp add mod">
        <pc:chgData name="Ledford, Pamela S (Pam Ledford)" userId="b9a884fd-d25f-4eb7-bf12-18897032b48d" providerId="ADAL" clId="{BAE568DB-F4FF-4C74-A481-5CE2C13D8932}" dt="2021-12-10T23:55:59.889" v="841" actId="6549"/>
        <pc:sldMkLst>
          <pc:docMk/>
          <pc:sldMk cId="1108348317" sldId="337"/>
        </pc:sldMkLst>
        <pc:spChg chg="mod">
          <ac:chgData name="Ledford, Pamela S (Pam Ledford)" userId="b9a884fd-d25f-4eb7-bf12-18897032b48d" providerId="ADAL" clId="{BAE568DB-F4FF-4C74-A481-5CE2C13D8932}" dt="2021-12-10T23:48:18.293" v="714" actId="20577"/>
          <ac:spMkLst>
            <pc:docMk/>
            <pc:sldMk cId="1108348317" sldId="337"/>
            <ac:spMk id="2" creationId="{00000000-0000-0000-0000-000000000000}"/>
          </ac:spMkLst>
        </pc:spChg>
        <pc:spChg chg="mod">
          <ac:chgData name="Ledford, Pamela S (Pam Ledford)" userId="b9a884fd-d25f-4eb7-bf12-18897032b48d" providerId="ADAL" clId="{BAE568DB-F4FF-4C74-A481-5CE2C13D8932}" dt="2021-12-10T23:55:59.889" v="841" actId="6549"/>
          <ac:spMkLst>
            <pc:docMk/>
            <pc:sldMk cId="1108348317" sldId="337"/>
            <ac:spMk id="3" creationId="{00000000-0000-0000-0000-000000000000}"/>
          </ac:spMkLst>
        </pc:spChg>
      </pc:sldChg>
      <pc:sldChg chg="new del">
        <pc:chgData name="Ledford, Pamela S (Pam Ledford)" userId="b9a884fd-d25f-4eb7-bf12-18897032b48d" providerId="ADAL" clId="{BAE568DB-F4FF-4C74-A481-5CE2C13D8932}" dt="2021-12-10T23:50:09.560" v="827" actId="2696"/>
        <pc:sldMkLst>
          <pc:docMk/>
          <pc:sldMk cId="624458108" sldId="338"/>
        </pc:sldMkLst>
      </pc:sldChg>
      <pc:sldChg chg="add">
        <pc:chgData name="Ledford, Pamela S (Pam Ledford)" userId="b9a884fd-d25f-4eb7-bf12-18897032b48d" providerId="ADAL" clId="{BAE568DB-F4FF-4C74-A481-5CE2C13D8932}" dt="2021-12-10T23:50:44.144" v="832"/>
        <pc:sldMkLst>
          <pc:docMk/>
          <pc:sldMk cId="794869075" sldId="351"/>
        </pc:sldMkLst>
      </pc:sldChg>
      <pc:sldChg chg="add">
        <pc:chgData name="Ledford, Pamela S (Pam Ledford)" userId="b9a884fd-d25f-4eb7-bf12-18897032b48d" providerId="ADAL" clId="{BAE568DB-F4FF-4C74-A481-5CE2C13D8932}" dt="2021-12-10T23:50:31.216" v="831"/>
        <pc:sldMkLst>
          <pc:docMk/>
          <pc:sldMk cId="1734906138" sldId="352"/>
        </pc:sldMkLst>
      </pc:sldChg>
      <pc:sldChg chg="modSp add mod">
        <pc:chgData name="Ledford, Pamela S (Pam Ledford)" userId="b9a884fd-d25f-4eb7-bf12-18897032b48d" providerId="ADAL" clId="{BAE568DB-F4FF-4C74-A481-5CE2C13D8932}" dt="2021-12-11T00:01:54.738" v="1280" actId="20577"/>
        <pc:sldMkLst>
          <pc:docMk/>
          <pc:sldMk cId="668841140" sldId="353"/>
        </pc:sldMkLst>
        <pc:spChg chg="mod">
          <ac:chgData name="Ledford, Pamela S (Pam Ledford)" userId="b9a884fd-d25f-4eb7-bf12-18897032b48d" providerId="ADAL" clId="{BAE568DB-F4FF-4C74-A481-5CE2C13D8932}" dt="2021-12-11T00:01:54.738" v="1280" actId="20577"/>
          <ac:spMkLst>
            <pc:docMk/>
            <pc:sldMk cId="668841140" sldId="353"/>
            <ac:spMk id="3" creationId="{4D7C7D0E-63AE-4FB4-9A97-F896B10EF4CF}"/>
          </ac:spMkLst>
        </pc:spChg>
      </pc:sldChg>
      <pc:sldChg chg="modSp mod">
        <pc:chgData name="Ledford, Pamela S (Pam Ledford)" userId="b9a884fd-d25f-4eb7-bf12-18897032b48d" providerId="ADAL" clId="{BAE568DB-F4FF-4C74-A481-5CE2C13D8932}" dt="2021-12-11T00:03:06.479" v="1281" actId="33524"/>
        <pc:sldMkLst>
          <pc:docMk/>
          <pc:sldMk cId="1341511640" sldId="359"/>
        </pc:sldMkLst>
        <pc:spChg chg="mod">
          <ac:chgData name="Ledford, Pamela S (Pam Ledford)" userId="b9a884fd-d25f-4eb7-bf12-18897032b48d" providerId="ADAL" clId="{BAE568DB-F4FF-4C74-A481-5CE2C13D8932}" dt="2021-12-11T00:03:06.479" v="1281" actId="33524"/>
          <ac:spMkLst>
            <pc:docMk/>
            <pc:sldMk cId="1341511640" sldId="359"/>
            <ac:spMk id="3" creationId="{A4A2D820-28D5-43A6-8DB2-92008C3ECC90}"/>
          </ac:spMkLst>
        </pc:spChg>
      </pc:sldChg>
      <pc:sldChg chg="add">
        <pc:chgData name="Ledford, Pamela S (Pam Ledford)" userId="b9a884fd-d25f-4eb7-bf12-18897032b48d" providerId="ADAL" clId="{BAE568DB-F4FF-4C74-A481-5CE2C13D8932}" dt="2021-12-10T23:50:00.878" v="826"/>
        <pc:sldMkLst>
          <pc:docMk/>
          <pc:sldMk cId="1353180826" sldId="369"/>
        </pc:sldMkLst>
      </pc:sldChg>
      <pc:sldChg chg="new del">
        <pc:chgData name="Ledford, Pamela S (Pam Ledford)" userId="b9a884fd-d25f-4eb7-bf12-18897032b48d" providerId="ADAL" clId="{BAE568DB-F4FF-4C74-A481-5CE2C13D8932}" dt="2021-12-10T23:54:43.872" v="837" actId="2696"/>
        <pc:sldMkLst>
          <pc:docMk/>
          <pc:sldMk cId="1268708319" sldId="370"/>
        </pc:sldMkLst>
      </pc:sldChg>
      <pc:sldChg chg="new del">
        <pc:chgData name="Ledford, Pamela S (Pam Ledford)" userId="b9a884fd-d25f-4eb7-bf12-18897032b48d" providerId="ADAL" clId="{BAE568DB-F4FF-4C74-A481-5CE2C13D8932}" dt="2021-12-10T23:54:39.357" v="836" actId="2696"/>
        <pc:sldMkLst>
          <pc:docMk/>
          <pc:sldMk cId="1136353315" sldId="371"/>
        </pc:sldMkLst>
      </pc:sldChg>
      <pc:sldChg chg="new del">
        <pc:chgData name="Ledford, Pamela S (Pam Ledford)" userId="b9a884fd-d25f-4eb7-bf12-18897032b48d" providerId="ADAL" clId="{BAE568DB-F4FF-4C74-A481-5CE2C13D8932}" dt="2021-12-10T23:54:34.720" v="835" actId="2696"/>
        <pc:sldMkLst>
          <pc:docMk/>
          <pc:sldMk cId="1026278091" sldId="372"/>
        </pc:sldMkLst>
      </pc:sldChg>
      <pc:sldChg chg="del">
        <pc:chgData name="Ledford, Pamela S (Pam Ledford)" userId="b9a884fd-d25f-4eb7-bf12-18897032b48d" providerId="ADAL" clId="{BAE568DB-F4FF-4C74-A481-5CE2C13D8932}" dt="2021-12-11T00:04:09.701" v="1282" actId="2696"/>
        <pc:sldMkLst>
          <pc:docMk/>
          <pc:sldMk cId="306716137" sldId="373"/>
        </pc:sldMkLst>
      </pc:sldChg>
      <pc:sldChg chg="modSp del mod">
        <pc:chgData name="Ledford, Pamela S (Pam Ledford)" userId="b9a884fd-d25f-4eb7-bf12-18897032b48d" providerId="ADAL" clId="{BAE568DB-F4FF-4C74-A481-5CE2C13D8932}" dt="2021-12-10T23:56:03.364" v="842" actId="2696"/>
        <pc:sldMkLst>
          <pc:docMk/>
          <pc:sldMk cId="872996485" sldId="374"/>
        </pc:sldMkLst>
        <pc:spChg chg="mod">
          <ac:chgData name="Ledford, Pamela S (Pam Ledford)" userId="b9a884fd-d25f-4eb7-bf12-18897032b48d" providerId="ADAL" clId="{BAE568DB-F4FF-4C74-A481-5CE2C13D8932}" dt="2021-12-10T23:55:47.639" v="838" actId="21"/>
          <ac:spMkLst>
            <pc:docMk/>
            <pc:sldMk cId="872996485" sldId="374"/>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583" cy="480388"/>
          </a:xfrm>
          <a:prstGeom prst="rect">
            <a:avLst/>
          </a:prstGeom>
        </p:spPr>
        <p:txBody>
          <a:bodyPr vert="horz" lIns="94846" tIns="47423" rIns="94846" bIns="47423" rtlCol="0"/>
          <a:lstStyle>
            <a:lvl1pPr algn="l">
              <a:defRPr sz="1200"/>
            </a:lvl1pPr>
          </a:lstStyle>
          <a:p>
            <a:endParaRPr lang="en-US" dirty="0"/>
          </a:p>
        </p:txBody>
      </p:sp>
      <p:sp>
        <p:nvSpPr>
          <p:cNvPr id="3" name="Date Placeholder 2"/>
          <p:cNvSpPr>
            <a:spLocks noGrp="1"/>
          </p:cNvSpPr>
          <p:nvPr>
            <p:ph type="dt" sz="quarter" idx="1"/>
          </p:nvPr>
        </p:nvSpPr>
        <p:spPr>
          <a:xfrm>
            <a:off x="4142963" y="0"/>
            <a:ext cx="3170583" cy="480388"/>
          </a:xfrm>
          <a:prstGeom prst="rect">
            <a:avLst/>
          </a:prstGeom>
        </p:spPr>
        <p:txBody>
          <a:bodyPr vert="horz" lIns="94846" tIns="47423" rIns="94846" bIns="47423" rtlCol="0"/>
          <a:lstStyle>
            <a:lvl1pPr algn="r">
              <a:defRPr sz="1200"/>
            </a:lvl1pPr>
          </a:lstStyle>
          <a:p>
            <a:fld id="{4525252C-1522-4D12-A998-FE0662209AF0}" type="datetime1">
              <a:rPr lang="en-US" smtClean="0"/>
              <a:t>12/13/2021</a:t>
            </a:fld>
            <a:endParaRPr lang="en-US" dirty="0"/>
          </a:p>
        </p:txBody>
      </p:sp>
      <p:sp>
        <p:nvSpPr>
          <p:cNvPr id="4" name="Footer Placeholder 3"/>
          <p:cNvSpPr>
            <a:spLocks noGrp="1"/>
          </p:cNvSpPr>
          <p:nvPr>
            <p:ph type="ftr" sz="quarter" idx="2"/>
          </p:nvPr>
        </p:nvSpPr>
        <p:spPr>
          <a:xfrm>
            <a:off x="1" y="9119173"/>
            <a:ext cx="3170583" cy="480388"/>
          </a:xfrm>
          <a:prstGeom prst="rect">
            <a:avLst/>
          </a:prstGeom>
        </p:spPr>
        <p:txBody>
          <a:bodyPr vert="horz" lIns="94846" tIns="47423" rIns="94846" bIns="474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3" y="9119173"/>
            <a:ext cx="3170583" cy="480388"/>
          </a:xfrm>
          <a:prstGeom prst="rect">
            <a:avLst/>
          </a:prstGeom>
        </p:spPr>
        <p:txBody>
          <a:bodyPr vert="horz" lIns="94846" tIns="47423" rIns="94846" bIns="47423" rtlCol="0" anchor="b"/>
          <a:lstStyle>
            <a:lvl1pPr algn="r">
              <a:defRPr sz="1200"/>
            </a:lvl1pPr>
          </a:lstStyle>
          <a:p>
            <a:fld id="{A796EF79-0BF4-924E-943E-33FECC0BC4E2}" type="slidenum">
              <a:rPr lang="en-US" smtClean="0"/>
              <a:t>‹#›</a:t>
            </a:fld>
            <a:endParaRPr lang="en-US" dirty="0"/>
          </a:p>
        </p:txBody>
      </p:sp>
    </p:spTree>
    <p:extLst>
      <p:ext uri="{BB962C8B-B14F-4D97-AF65-F5344CB8AC3E}">
        <p14:creationId xmlns:p14="http://schemas.microsoft.com/office/powerpoint/2010/main" val="302575321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4"/>
            <a:ext cx="3170238" cy="479425"/>
          </a:xfrm>
          <a:prstGeom prst="rect">
            <a:avLst/>
          </a:prstGeom>
        </p:spPr>
        <p:txBody>
          <a:bodyPr vert="horz" lIns="91408" tIns="45706" rIns="91408" bIns="45706" rtlCol="0"/>
          <a:lstStyle>
            <a:lvl1pPr algn="l">
              <a:defRPr sz="1200"/>
            </a:lvl1pPr>
          </a:lstStyle>
          <a:p>
            <a:endParaRPr lang="en-US" dirty="0"/>
          </a:p>
        </p:txBody>
      </p:sp>
      <p:sp>
        <p:nvSpPr>
          <p:cNvPr id="3" name="Date Placeholder 2"/>
          <p:cNvSpPr>
            <a:spLocks noGrp="1"/>
          </p:cNvSpPr>
          <p:nvPr>
            <p:ph type="dt" idx="1"/>
          </p:nvPr>
        </p:nvSpPr>
        <p:spPr>
          <a:xfrm>
            <a:off x="4143376" y="4"/>
            <a:ext cx="3170238" cy="479425"/>
          </a:xfrm>
          <a:prstGeom prst="rect">
            <a:avLst/>
          </a:prstGeom>
        </p:spPr>
        <p:txBody>
          <a:bodyPr vert="horz" lIns="91408" tIns="45706" rIns="91408" bIns="45706" rtlCol="0"/>
          <a:lstStyle>
            <a:lvl1pPr algn="r">
              <a:defRPr sz="1200"/>
            </a:lvl1pPr>
          </a:lstStyle>
          <a:p>
            <a:fld id="{249E1418-83C2-4915-9B04-6A8D7C6A8A4A}" type="datetime1">
              <a:rPr lang="en-US" smtClean="0"/>
              <a:t>12/13/2021</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08" tIns="45706" rIns="91408" bIns="45706" rtlCol="0" anchor="ctr"/>
          <a:lstStyle/>
          <a:p>
            <a:endParaRPr lang="en-US" dirty="0"/>
          </a:p>
        </p:txBody>
      </p:sp>
      <p:sp>
        <p:nvSpPr>
          <p:cNvPr id="5" name="Notes Placeholder 4"/>
          <p:cNvSpPr>
            <a:spLocks noGrp="1"/>
          </p:cNvSpPr>
          <p:nvPr>
            <p:ph type="body" sz="quarter" idx="3"/>
          </p:nvPr>
        </p:nvSpPr>
        <p:spPr>
          <a:xfrm>
            <a:off x="731840" y="4560892"/>
            <a:ext cx="5851525" cy="4319587"/>
          </a:xfrm>
          <a:prstGeom prst="rect">
            <a:avLst/>
          </a:prstGeom>
        </p:spPr>
        <p:txBody>
          <a:bodyPr vert="horz" lIns="91408" tIns="45706" rIns="91408" bIns="4570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120191"/>
            <a:ext cx="3170238" cy="479425"/>
          </a:xfrm>
          <a:prstGeom prst="rect">
            <a:avLst/>
          </a:prstGeom>
        </p:spPr>
        <p:txBody>
          <a:bodyPr vert="horz" lIns="91408" tIns="45706" rIns="91408" bIns="4570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376" y="9120191"/>
            <a:ext cx="3170238" cy="479425"/>
          </a:xfrm>
          <a:prstGeom prst="rect">
            <a:avLst/>
          </a:prstGeom>
        </p:spPr>
        <p:txBody>
          <a:bodyPr vert="horz" lIns="91408" tIns="45706" rIns="91408" bIns="45706" rtlCol="0" anchor="b"/>
          <a:lstStyle>
            <a:lvl1pPr algn="r">
              <a:defRPr sz="1200"/>
            </a:lvl1pPr>
          </a:lstStyle>
          <a:p>
            <a:fld id="{DE8B79F1-B7B6-4FD2-9263-BB9B47A67CD8}" type="slidenum">
              <a:rPr lang="en-US" smtClean="0"/>
              <a:t>‹#›</a:t>
            </a:fld>
            <a:endParaRPr lang="en-US" dirty="0"/>
          </a:p>
        </p:txBody>
      </p:sp>
    </p:spTree>
    <p:extLst>
      <p:ext uri="{BB962C8B-B14F-4D97-AF65-F5344CB8AC3E}">
        <p14:creationId xmlns:p14="http://schemas.microsoft.com/office/powerpoint/2010/main" val="17383634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tn.gov/partnersforhealth.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tn.gov/partnersforhealth/health-options/carrier-network.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tn.gov/partnersforhealth/other-benefits/disability.html"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eb1.lifebenefits.com/content/lifebenefits/tennessee/en.html"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www.edison.tn.gov/"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tn.gov/partnersforhealth.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benefitssupport.tn.gov/hc/en-us"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edison.tn.gov/"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A3926D61-FA1B-449B-BE84-AE81DEF7C95C}"/>
              </a:ext>
            </a:extLst>
          </p:cNvPr>
          <p:cNvSpPr>
            <a:spLocks noGrp="1"/>
          </p:cNvSpPr>
          <p:nvPr>
            <p:ph type="dt" idx="1"/>
          </p:nvPr>
        </p:nvSpPr>
        <p:spPr/>
        <p:txBody>
          <a:bodyPr/>
          <a:lstStyle/>
          <a:p>
            <a:fld id="{F89237F8-BD8E-4DE7-86DB-66951562EF68}" type="datetime1">
              <a:rPr lang="en-US" smtClean="0"/>
              <a:t>12/13/2021</a:t>
            </a:fld>
            <a:endParaRPr lang="en-US" dirty="0"/>
          </a:p>
        </p:txBody>
      </p:sp>
      <p:sp>
        <p:nvSpPr>
          <p:cNvPr id="5" name="Slide Number Placeholder 4">
            <a:extLst>
              <a:ext uri="{FF2B5EF4-FFF2-40B4-BE49-F238E27FC236}">
                <a16:creationId xmlns:a16="http://schemas.microsoft.com/office/drawing/2014/main" id="{F8C39A81-8EC5-4114-960A-C7242839158C}"/>
              </a:ext>
            </a:extLst>
          </p:cNvPr>
          <p:cNvSpPr>
            <a:spLocks noGrp="1"/>
          </p:cNvSpPr>
          <p:nvPr>
            <p:ph type="sldNum" sz="quarter" idx="5"/>
          </p:nvPr>
        </p:nvSpPr>
        <p:spPr/>
        <p:txBody>
          <a:bodyPr/>
          <a:lstStyle/>
          <a:p>
            <a:fld id="{DE8B79F1-B7B6-4FD2-9263-BB9B47A67CD8}" type="slidenum">
              <a:rPr lang="en-US" smtClean="0"/>
              <a:t>1</a:t>
            </a:fld>
            <a:endParaRPr lang="en-US" dirty="0"/>
          </a:p>
        </p:txBody>
      </p:sp>
    </p:spTree>
    <p:extLst>
      <p:ext uri="{BB962C8B-B14F-4D97-AF65-F5344CB8AC3E}">
        <p14:creationId xmlns:p14="http://schemas.microsoft.com/office/powerpoint/2010/main" val="599838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731840" y="4560892"/>
            <a:ext cx="6126160" cy="3938532"/>
          </a:xfrm>
        </p:spPr>
        <p:txBody>
          <a:bodyPr/>
          <a:lstStyle/>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Here are the times you can enroll in coverage: </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As a new hire or newly eligible: </a:t>
            </a:r>
            <a:r>
              <a:rPr kumimoji="0" lang="en-US"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Enrollment must be completed and submitted to BA within 30 calendar days </a:t>
            </a: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of your hire date or date of becoming eligible. The 30 days includes the hire date or other date you become eligible. </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Enroll as quickly as possible to avoid the possibility of double premium payroll deductions </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endParaRPr kumimoji="0" lang="en-US" b="0" i="0" u="none" strike="noStrike" kern="1200" cap="none" spc="0" normalizeH="0" baseline="0" noProof="0" dirty="0">
              <a:ln>
                <a:noFill/>
              </a:ln>
              <a:solidFill>
                <a:srgbClr val="666666"/>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Annual Enrollment Period</a:t>
            </a:r>
            <a:r>
              <a:rPr kumimoji="0" lang="en-US" b="0"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Gives you a chance to enroll or make changes to your existing coverage, like increasing or decreasing voluntary term life insurance, transferring between health, dental, disability and vision options and cancelling insurance. </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See the next slide for more information</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endParaRPr kumimoji="0" lang="en-US"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Important! See the Eligibility and Enrollment Guide for rules around special enrollment, mid-year election provisions, qualifying events and canceling coverage.</a:t>
            </a:r>
          </a:p>
          <a:p>
            <a:endParaRPr lang="en-US" dirty="0"/>
          </a:p>
        </p:txBody>
      </p:sp>
      <p:sp>
        <p:nvSpPr>
          <p:cNvPr id="4" name="Date Placeholder 3">
            <a:extLst>
              <a:ext uri="{FF2B5EF4-FFF2-40B4-BE49-F238E27FC236}">
                <a16:creationId xmlns:a16="http://schemas.microsoft.com/office/drawing/2014/main" id="{358CDF13-3A73-4A85-A5F7-0508B5304BB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DA9891-0493-4DD8-B452-F4CBB7413AB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12/13/2021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5CB59B08-9FF7-4C64-8A65-9E1162A5AC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394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533400" y="4560892"/>
            <a:ext cx="6172200" cy="3600450"/>
          </a:xfrm>
        </p:spPr>
        <p:txBody>
          <a:bodyPr/>
          <a:lstStyle/>
          <a:p>
            <a:pPr marL="0" marR="0" lvl="0" indent="0" algn="l" defTabSz="914400" rtl="0" eaLnBrk="1" fontAlgn="auto" latinLnBrk="0" hangingPunct="1">
              <a:lnSpc>
                <a:spcPct val="110000"/>
              </a:lnSpc>
              <a:spcBef>
                <a:spcPts val="600"/>
              </a:spcBef>
              <a:spcAft>
                <a:spcPts val="0"/>
              </a:spcAft>
              <a:buClr>
                <a:srgbClr val="E71B1B"/>
              </a:buClr>
              <a:buSzTx/>
              <a:buFont typeface="Arial" panose="020B0604020202020204" pitchFamily="34" charset="0"/>
              <a:buNone/>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Annual Enrollment occurs in the fall and is your chance to enroll or make changes to your existing coverage.</a:t>
            </a:r>
          </a:p>
          <a:p>
            <a:pPr marL="236538" marR="0" lvl="0" indent="-236538" algn="l" defTabSz="914400" rtl="0" eaLnBrk="1" fontAlgn="auto" latinLnBrk="0" hangingPunct="1">
              <a:lnSpc>
                <a:spcPct val="110000"/>
              </a:lnSpc>
              <a:spcBef>
                <a:spcPts val="600"/>
              </a:spcBef>
              <a:spcAft>
                <a:spcPts val="0"/>
              </a:spcAft>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Information is mailed to you in the fall and published on our website at </a:t>
            </a:r>
            <a:r>
              <a:rPr kumimoji="0" lang="en-US" b="0"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hlinkClick r:id="rId3"/>
              </a:rPr>
              <a:t>tn.gov/partnersforhealth</a:t>
            </a: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236538" marR="0" lvl="0" indent="-236538" algn="l" defTabSz="914400" rtl="0" eaLnBrk="1" fontAlgn="auto" latinLnBrk="0" hangingPunct="1">
              <a:lnSpc>
                <a:spcPct val="110000"/>
              </a:lnSpc>
              <a:spcBef>
                <a:spcPts val="600"/>
              </a:spcBef>
              <a:spcAft>
                <a:spcPts val="0"/>
              </a:spcAft>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 have one opportunity to revise Annual Enrollment elections as described in Plan Document Section 2. The Plan Document is posted under Publications at tn.gov/PartnersForHealth. </a:t>
            </a:r>
          </a:p>
          <a:p>
            <a:pPr marL="236538" marR="0" lvl="0" indent="-236538" algn="l" defTabSz="914400" rtl="0" eaLnBrk="1" fontAlgn="auto" latinLnBrk="0" hangingPunct="1">
              <a:lnSpc>
                <a:spcPct val="110000"/>
              </a:lnSpc>
              <a:spcBef>
                <a:spcPts val="600"/>
              </a:spcBef>
              <a:spcAft>
                <a:spcPts val="0"/>
              </a:spcAft>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Most benefits changes start the following January 1. Voluntary term life and disability insurance may start Jan. 1, Feb. 1 or March 1 because the insurance companies may need to review your medical history to determine if you qualify for coverage. </a:t>
            </a:r>
          </a:p>
          <a:p>
            <a:pPr marL="236538" marR="0" lvl="0" indent="-236538" algn="l" defTabSz="914400" rtl="0" eaLnBrk="1" fontAlgn="auto" latinLnBrk="0" hangingPunct="1">
              <a:lnSpc>
                <a:spcPct val="110000"/>
              </a:lnSpc>
              <a:spcBef>
                <a:spcPts val="600"/>
              </a:spcBef>
              <a:spcAft>
                <a:spcPts val="0"/>
              </a:spcAft>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Benefit enrollments remain in effect for a full year (Jan. 1 – Dec. 31). You may cancel disability and voluntary term life coverage at any time. </a:t>
            </a:r>
          </a:p>
          <a:p>
            <a:pPr marL="236538" marR="0" lvl="0" indent="-236538" algn="l" defTabSz="914400" rtl="0" eaLnBrk="1" fontAlgn="auto" latinLnBrk="0" hangingPunct="1">
              <a:lnSpc>
                <a:spcPct val="110000"/>
              </a:lnSpc>
              <a:spcBef>
                <a:spcPts val="600"/>
              </a:spcBef>
              <a:spcAft>
                <a:spcPts val="0"/>
              </a:spcAft>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 may </a:t>
            </a:r>
            <a:r>
              <a:rPr kumimoji="0" lang="en-US"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not</a:t>
            </a: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 cancel other coverage outside of the enrollment period unless eligibility is lost or there is a qualifying event. </a:t>
            </a:r>
          </a:p>
          <a:p>
            <a:endParaRPr lang="en-US" dirty="0"/>
          </a:p>
        </p:txBody>
      </p:sp>
      <p:sp>
        <p:nvSpPr>
          <p:cNvPr id="4" name="Date Placeholder 3">
            <a:extLst>
              <a:ext uri="{FF2B5EF4-FFF2-40B4-BE49-F238E27FC236}">
                <a16:creationId xmlns:a16="http://schemas.microsoft.com/office/drawing/2014/main" id="{358CDF13-3A73-4A85-A5F7-0508B5304BB1}"/>
              </a:ext>
            </a:extLst>
          </p:cNvPr>
          <p:cNvSpPr>
            <a:spLocks noGrp="1"/>
          </p:cNvSpPr>
          <p:nvPr>
            <p:ph type="dt" idx="1"/>
          </p:nvPr>
        </p:nvSpPr>
        <p:spPr/>
        <p:txBody>
          <a:bodyPr/>
          <a:lstStyle/>
          <a:p>
            <a:fld id="{28DA9891-0493-4DD8-B452-F4CBB7413ABC}" type="datetime1">
              <a:rPr lang="en-US" smtClean="0"/>
              <a:t>12/13/2021</a:t>
            </a:fld>
            <a:endParaRPr lang="en-US" dirty="0"/>
          </a:p>
        </p:txBody>
      </p:sp>
      <p:sp>
        <p:nvSpPr>
          <p:cNvPr id="5" name="Slide Number Placeholder 4">
            <a:extLst>
              <a:ext uri="{FF2B5EF4-FFF2-40B4-BE49-F238E27FC236}">
                <a16:creationId xmlns:a16="http://schemas.microsoft.com/office/drawing/2014/main" id="{5CB59B08-9FF7-4C64-8A65-9E1162A5AC6D}"/>
              </a:ext>
            </a:extLst>
          </p:cNvPr>
          <p:cNvSpPr>
            <a:spLocks noGrp="1"/>
          </p:cNvSpPr>
          <p:nvPr>
            <p:ph type="sldNum" sz="quarter" idx="5"/>
          </p:nvPr>
        </p:nvSpPr>
        <p:spPr/>
        <p:txBody>
          <a:bodyPr/>
          <a:lstStyle/>
          <a:p>
            <a:fld id="{DE8B79F1-B7B6-4FD2-9263-BB9B47A67CD8}" type="slidenum">
              <a:rPr lang="en-US" smtClean="0"/>
              <a:t>11</a:t>
            </a:fld>
            <a:endParaRPr lang="en-US" dirty="0"/>
          </a:p>
        </p:txBody>
      </p:sp>
    </p:spTree>
    <p:extLst>
      <p:ext uri="{BB962C8B-B14F-4D97-AF65-F5344CB8AC3E}">
        <p14:creationId xmlns:p14="http://schemas.microsoft.com/office/powerpoint/2010/main" val="2607339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609600" y="4560892"/>
            <a:ext cx="6248400" cy="3938532"/>
          </a:xfrm>
        </p:spPr>
        <p:txBody>
          <a:bodyPr/>
          <a:lstStyle/>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Outside of the Annual Enrollment period, you can only cancel coverage (other than disability and voluntary term life insurance) for yourself and/or your covered dependents, IF: </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 lose eligibility for the State Group Insurance Program (e.g., changing from full-time to part-time) </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 experience a special qualifying event, family status change or other qualifying event as approved by BA </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endParaRPr kumimoji="0" lang="en-US" sz="1200" b="1" i="0" u="none" strike="noStrike" kern="1200" cap="none" spc="0" normalizeH="0" baseline="0" noProof="0" dirty="0">
              <a:ln>
                <a:noFill/>
              </a:ln>
              <a:solidFill>
                <a:srgbClr val="221E1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Cancelling coverage in the middle of the plan year: </a:t>
            </a: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 may only cancel coverage for yourself and/or your dependents in the middle of the plan year if you lose eligibility or have an event that results in you/your dependents becoming newly eligible for coverage under another plan. There are no exceptions. </a:t>
            </a:r>
          </a:p>
          <a:p>
            <a:pPr marL="228600" marR="0" lvl="0" indent="-2286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 have </a:t>
            </a:r>
            <a:r>
              <a:rPr kumimoji="0" 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60 days </a:t>
            </a: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from the date that you and/or your dependents become newly eligible for other coverage to turn in an application and proof to your agency benefits coordinator.</a:t>
            </a:r>
          </a:p>
          <a:p>
            <a:pPr marL="228600" marR="0" lvl="0" indent="-2286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Examples</a:t>
            </a: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 Marriage, divorce, legal separation, annulment, birth, adoption, death of a spouse, new employment, entitlement to Medicare, Medicaid or TRICARE, court decree or order</a:t>
            </a:r>
          </a:p>
          <a:p>
            <a:pPr marL="228600" marR="0" lvl="0" indent="-2286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See the Eligibility &amp; Enrollment Guide for details</a:t>
            </a:r>
          </a:p>
          <a:p>
            <a:endParaRPr lang="en-US" dirty="0"/>
          </a:p>
        </p:txBody>
      </p:sp>
      <p:sp>
        <p:nvSpPr>
          <p:cNvPr id="4" name="Date Placeholder 3">
            <a:extLst>
              <a:ext uri="{FF2B5EF4-FFF2-40B4-BE49-F238E27FC236}">
                <a16:creationId xmlns:a16="http://schemas.microsoft.com/office/drawing/2014/main" id="{358CDF13-3A73-4A85-A5F7-0508B5304BB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DA9891-0493-4DD8-B452-F4CBB7413AB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12/13/2021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5CB59B08-9FF7-4C64-8A65-9E1162A5AC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8261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400800" cy="3938532"/>
          </a:xfrm>
        </p:spPr>
        <p:txBody>
          <a:bodyPr/>
          <a:lstStyle/>
          <a:p>
            <a:pPr marL="0" indent="0">
              <a:buNone/>
            </a:pPr>
            <a:r>
              <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If you or a dependent lose eligibility for coverage under any other group health insurance plan, or if you acquire a new dependent during the plan year, the federal Health Insurance Portability and Accountability Act may provide additional opportunities for you and eligible dependents to enroll in health coverage. </a:t>
            </a:r>
          </a:p>
          <a:p>
            <a:pPr marL="0" indent="0">
              <a:buNone/>
            </a:pPr>
            <a:endParaRPr lang="en-US" sz="12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2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Mid-Year Elections for Voluntary Programs </a:t>
            </a:r>
            <a:r>
              <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You or eligible dependents may also enroll mid-year in voluntary dental, vision, disability and voluntary term life if you meet the requirements stated in the certificates of coverage for those programs. </a:t>
            </a:r>
          </a:p>
          <a:p>
            <a:r>
              <a:rPr lang="en-US" sz="12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NOTE: Application for special enrollment or a mid-year election change </a:t>
            </a:r>
            <a:r>
              <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(https://www.tn.gov/content/dam/tn/finance/fa-benefits/documents/1043_2021.pdf) </a:t>
            </a:r>
            <a:r>
              <a:rPr lang="en-US" sz="12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must be made: </a:t>
            </a:r>
            <a:endPar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r>
              <a:rPr lang="en-US" sz="12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within 60 days </a:t>
            </a:r>
            <a:r>
              <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of the loss of eligibility for other health insurance coverage; or </a:t>
            </a:r>
          </a:p>
          <a:p>
            <a:r>
              <a:rPr lang="en-US" sz="12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within 30 days </a:t>
            </a:r>
            <a:r>
              <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of a new dependent’s acquire date. </a:t>
            </a:r>
          </a:p>
          <a:p>
            <a:pPr marL="0" indent="0">
              <a:buNone/>
            </a:pPr>
            <a:endParaRPr lang="en-US" sz="12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2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You must also submit proof as listed on the enrollment application. </a:t>
            </a:r>
          </a:p>
          <a:p>
            <a:pPr marL="0" indent="0">
              <a:buNone/>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See the Eligibility &amp; Enrollment Guide for details</a:t>
            </a:r>
          </a:p>
          <a:p>
            <a:endParaRPr lang="en-US" dirty="0"/>
          </a:p>
        </p:txBody>
      </p:sp>
      <p:sp>
        <p:nvSpPr>
          <p:cNvPr id="4" name="Date Placeholder 3">
            <a:extLst>
              <a:ext uri="{FF2B5EF4-FFF2-40B4-BE49-F238E27FC236}">
                <a16:creationId xmlns:a16="http://schemas.microsoft.com/office/drawing/2014/main" id="{358CDF13-3A73-4A85-A5F7-0508B5304BB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DA9891-0493-4DD8-B452-F4CBB7413AB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12/13/2021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5CB59B08-9FF7-4C64-8A65-9E1162A5AC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4819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731840" y="4560892"/>
            <a:ext cx="5851525" cy="3938532"/>
          </a:xfrm>
        </p:spPr>
        <p:txBody>
          <a:bodyPr/>
          <a:lstStyle/>
          <a:p>
            <a:pPr marL="0" marR="0" lvl="0" indent="0" algn="l" defTabSz="914400" rtl="0" eaLnBrk="0" fontAlgn="base" latinLnBrk="0" hangingPunct="0">
              <a:lnSpc>
                <a:spcPct val="100000"/>
              </a:lnSpc>
              <a:spcBef>
                <a:spcPts val="601"/>
              </a:spcBef>
              <a:spcAft>
                <a:spcPct val="0"/>
              </a:spcAft>
              <a:buClr>
                <a:srgbClr val="C00000"/>
              </a:buClr>
              <a:buSzTx/>
              <a:buFontTx/>
              <a:buNone/>
              <a:tabLst/>
              <a:defRPr/>
            </a:pPr>
            <a:r>
              <a:rPr kumimoji="0" lang="en-US" alt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The amount you pay in monthly premiums depends on the options you choose and the number of people you cover under the plan. </a:t>
            </a:r>
          </a:p>
          <a:p>
            <a:pPr marL="0" marR="0" lvl="0" indent="0" algn="l" defTabSz="914400" rtl="0" eaLnBrk="0" fontAlgn="base" latinLnBrk="0" hangingPunct="0">
              <a:lnSpc>
                <a:spcPct val="100000"/>
              </a:lnSpc>
              <a:spcBef>
                <a:spcPts val="601"/>
              </a:spcBef>
              <a:spcAft>
                <a:spcPct val="0"/>
              </a:spcAft>
              <a:buClr>
                <a:srgbClr val="C00000"/>
              </a:buClr>
              <a:buSzTx/>
              <a:buFontTx/>
              <a:buNone/>
              <a:tabLst/>
              <a:defRPr/>
            </a:pPr>
            <a:r>
              <a:rPr kumimoji="0" lang="en-US" alt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There are four premium levels available: Employee Only, Employee + Child or Children, Employee + Spouse and Employee + Spouse + Child or Children. </a:t>
            </a:r>
          </a:p>
          <a:p>
            <a:pPr marL="209502" marR="0" lvl="0" indent="-209502" algn="l" defTabSz="914400" rtl="0" eaLnBrk="0" fontAlgn="base" latinLnBrk="0" hangingPunct="0">
              <a:lnSpc>
                <a:spcPct val="100000"/>
              </a:lnSpc>
              <a:spcBef>
                <a:spcPts val="601"/>
              </a:spcBef>
              <a:spcAft>
                <a:spcPct val="0"/>
              </a:spcAft>
              <a:buClr>
                <a:srgbClr val="C00000"/>
              </a:buClr>
              <a:buSzTx/>
              <a:buFont typeface="Arial" pitchFamily="34" charset="0"/>
              <a:buChar char="•"/>
              <a:tabLst/>
              <a:defRPr/>
            </a:pPr>
            <a:r>
              <a:rPr kumimoji="0" lang="en-US" alt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For most people, choosing a premium level is easy. The level depends on the eligible dependents you want to cover under your health plan. </a:t>
            </a:r>
          </a:p>
          <a:p>
            <a:pPr marL="184107" marR="0" lvl="1" indent="-184107" algn="l" defTabSz="914400" rtl="0" eaLnBrk="0" fontAlgn="base" latinLnBrk="0" hangingPunct="0">
              <a:lnSpc>
                <a:spcPct val="100000"/>
              </a:lnSpc>
              <a:spcBef>
                <a:spcPts val="601"/>
              </a:spcBef>
              <a:spcAft>
                <a:spcPct val="0"/>
              </a:spcAft>
              <a:buClr>
                <a:srgbClr val="C00000"/>
              </a:buClr>
              <a:buSzTx/>
              <a:buFont typeface="Arial" pitchFamily="34" charset="0"/>
              <a:buChar char="•"/>
              <a:tabLst/>
              <a:defRPr/>
            </a:pPr>
            <a:r>
              <a:rPr kumimoji="0" lang="en-US" altLang="en-US"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Just remember, if you’re enrolling as a family, everyone must be enrolled in the same health, dental and vision options. </a:t>
            </a:r>
            <a:endParaRPr kumimoji="0" lang="en-US" alt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31722" marR="0" lvl="0" indent="-231722" algn="l" defTabSz="914400" rtl="0" eaLnBrk="0" fontAlgn="base" latinLnBrk="0" hangingPunct="0">
              <a:lnSpc>
                <a:spcPct val="100000"/>
              </a:lnSpc>
              <a:spcBef>
                <a:spcPts val="601"/>
              </a:spcBef>
              <a:spcAft>
                <a:spcPct val="0"/>
              </a:spcAft>
              <a:buClr>
                <a:srgbClr val="C4262E"/>
              </a:buClr>
              <a:buSzPct val="110000"/>
              <a:buFontTx/>
              <a:buChar char="•"/>
              <a:tabLst/>
              <a:defRPr/>
            </a:pPr>
            <a:r>
              <a:rPr kumimoji="0" lang="en-US" altLang="en-US" b="0" i="0" u="none" strike="noStrike" kern="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If you are married to an employee who is also a member of the state, local education or local government plan, you can each enroll in Employee Only coverage if you are not covering dependent children. If you have children, one of you can choose Emp Only, and the other can choose Emp + Children. Then you can choose your own benefit option and carrier network. </a:t>
            </a:r>
          </a:p>
          <a:p>
            <a:pPr marL="209502" marR="0" lvl="0" indent="-209502" algn="l" defTabSz="914400" rtl="0" eaLnBrk="0" fontAlgn="base" latinLnBrk="0" hangingPunct="0">
              <a:lnSpc>
                <a:spcPct val="100000"/>
              </a:lnSpc>
              <a:spcBef>
                <a:spcPts val="601"/>
              </a:spcBef>
              <a:spcAft>
                <a:spcPct val="0"/>
              </a:spcAft>
              <a:buClr>
                <a:srgbClr val="C4262E"/>
              </a:buClr>
              <a:buSzPct val="110000"/>
              <a:buFontTx/>
              <a:buChar char="•"/>
              <a:tabLst/>
              <a:defRPr/>
            </a:pPr>
            <a:r>
              <a:rPr kumimoji="0" lang="en-US" altLang="en-US" b="0" i="0" u="none" strike="noStrike" kern="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 If you and your spouse are </a:t>
            </a:r>
            <a:r>
              <a:rPr kumimoji="0" lang="en-US" altLang="en-US" b="1" i="0" u="none" strike="noStrike" kern="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both state or higher education employees</a:t>
            </a:r>
            <a:r>
              <a:rPr kumimoji="0" lang="en-US" altLang="en-US" b="0" i="0" u="none" strike="noStrike" kern="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468206" marR="0" lvl="0" indent="-209502" algn="l" defTabSz="914400" rtl="0" eaLnBrk="0" fontAlgn="base" latinLnBrk="0" hangingPunct="0">
              <a:lnSpc>
                <a:spcPct val="100000"/>
              </a:lnSpc>
              <a:spcBef>
                <a:spcPts val="601"/>
              </a:spcBef>
              <a:spcAft>
                <a:spcPct val="0"/>
              </a:spcAft>
              <a:buClr>
                <a:srgbClr val="C4262E"/>
              </a:buClr>
              <a:buSzPct val="110000"/>
              <a:buFontTx/>
              <a:buChar char="•"/>
              <a:tabLst/>
              <a:defRPr/>
            </a:pPr>
            <a:r>
              <a:rPr kumimoji="0" lang="en-US" altLang="en-US" b="0" i="0" u="none" strike="noStrike" kern="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Consider employee only coverage or employee + child(ren) coverage to receive the maximum basic term life insurance benefit. </a:t>
            </a:r>
          </a:p>
          <a:p>
            <a:pPr marL="468206" marR="0" lvl="0" indent="-209502" algn="l" defTabSz="914400" rtl="0" eaLnBrk="0" fontAlgn="base" latinLnBrk="0" hangingPunct="0">
              <a:lnSpc>
                <a:spcPct val="100000"/>
              </a:lnSpc>
              <a:spcBef>
                <a:spcPts val="601"/>
              </a:spcBef>
              <a:spcAft>
                <a:spcPct val="0"/>
              </a:spcAft>
              <a:buClr>
                <a:srgbClr val="C4262E"/>
              </a:buClr>
              <a:buSzPct val="110000"/>
              <a:buFontTx/>
              <a:buChar char="•"/>
              <a:tabLst/>
              <a:defRPr/>
            </a:pPr>
            <a:r>
              <a:rPr kumimoji="0" lang="en-US" altLang="en-US" b="0" i="0" u="none" strike="noStrike" kern="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NOTE:  An individual may only be covered under one state policy.</a:t>
            </a:r>
          </a:p>
          <a:p>
            <a:endParaRPr lang="en-US" dirty="0"/>
          </a:p>
        </p:txBody>
      </p:sp>
      <p:sp>
        <p:nvSpPr>
          <p:cNvPr id="4" name="Date Placeholder 3">
            <a:extLst>
              <a:ext uri="{FF2B5EF4-FFF2-40B4-BE49-F238E27FC236}">
                <a16:creationId xmlns:a16="http://schemas.microsoft.com/office/drawing/2014/main" id="{358CDF13-3A73-4A85-A5F7-0508B5304BB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DA9891-0493-4DD8-B452-F4CBB7413AB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12/13/2021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5CB59B08-9FF7-4C64-8A65-9E1162A5AC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5992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77079" y="4560892"/>
            <a:ext cx="6106286" cy="4319587"/>
          </a:xfrm>
        </p:spPr>
        <p:txBody>
          <a:bodyPr/>
          <a:lstStyle/>
          <a:p>
            <a:pPr marL="0" lvl="2" fontAlgn="base">
              <a:spcBef>
                <a:spcPct val="0"/>
              </a:spcBef>
              <a:buClr>
                <a:srgbClr val="C4262E"/>
              </a:buClr>
              <a:buSzPct val="110000"/>
              <a:defRPr/>
            </a:pP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You have a choice of three health plans:</a:t>
            </a:r>
          </a:p>
          <a:p>
            <a:pPr marL="285750" lvl="2" indent="-285750" fontAlgn="base">
              <a:spcBef>
                <a:spcPct val="0"/>
              </a:spcBef>
              <a:buClr>
                <a:srgbClr val="C4262E"/>
              </a:buClr>
              <a:buSzPct val="110000"/>
              <a:buFont typeface="Arial" panose="020B0604020202020204" pitchFamily="34" charset="0"/>
              <a:buChar char="•"/>
              <a:defRPr/>
            </a:pP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Preventive care is free in all plans if you use an in-network provider</a:t>
            </a:r>
          </a:p>
          <a:p>
            <a:pPr marL="0" lvl="2" indent="0" fontAlgn="base">
              <a:spcBef>
                <a:spcPct val="0"/>
              </a:spcBef>
              <a:buClr>
                <a:srgbClr val="C4262E"/>
              </a:buClr>
              <a:buSzPct val="110000"/>
              <a:buNone/>
              <a:defRPr/>
            </a:pPr>
            <a:endPar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lvl="2" indent="0" fontAlgn="base">
              <a:spcBef>
                <a:spcPct val="0"/>
              </a:spcBef>
              <a:buClr>
                <a:srgbClr val="C4262E"/>
              </a:buClr>
              <a:buSzPct val="110000"/>
              <a:buNone/>
              <a:defRPr/>
            </a:pP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Comparison of the three plans:</a:t>
            </a:r>
          </a:p>
          <a:p>
            <a:pPr marL="280988" lvl="3" indent="-280988" fontAlgn="base">
              <a:spcBef>
                <a:spcPct val="0"/>
              </a:spcBef>
              <a:spcAft>
                <a:spcPts val="600"/>
              </a:spcAft>
              <a:buClr>
                <a:srgbClr val="C4262E"/>
              </a:buClr>
              <a:buSzPct val="110000"/>
              <a:buFont typeface="Arial" panose="020B0604020202020204" pitchFamily="34" charset="0"/>
              <a:buChar char="•"/>
              <a:defRPr/>
            </a:pPr>
            <a:r>
              <a:rPr lang="en-US" b="1"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Premier Preferred Provider Organization</a:t>
            </a: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Higher monthly premium – but lower out-of-pocket costs for deductible, copays and coinsurance</a:t>
            </a:r>
          </a:p>
          <a:p>
            <a:pPr marL="280988" lvl="3" indent="-280988" fontAlgn="base">
              <a:spcBef>
                <a:spcPct val="0"/>
              </a:spcBef>
              <a:spcAft>
                <a:spcPts val="600"/>
              </a:spcAft>
              <a:buClr>
                <a:srgbClr val="C4262E"/>
              </a:buClr>
              <a:buSzPct val="110000"/>
              <a:buFont typeface="Arial" panose="020B0604020202020204" pitchFamily="34" charset="0"/>
              <a:buChar char="•"/>
              <a:defRPr/>
            </a:pPr>
            <a:r>
              <a:rPr lang="en-US" b="1"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Standard PPO</a:t>
            </a: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Lower monthly premium than the Premier PPO – but higher out-of-pocket costs for deductible, copays and coinsurance</a:t>
            </a:r>
          </a:p>
          <a:p>
            <a:pPr marL="280988" lvl="2" indent="-280988" fontAlgn="base">
              <a:spcBef>
                <a:spcPct val="0"/>
              </a:spcBef>
              <a:spcAft>
                <a:spcPts val="600"/>
              </a:spcAft>
              <a:buClr>
                <a:srgbClr val="C4262E"/>
              </a:buClr>
              <a:buSzPct val="110000"/>
              <a:buFont typeface="Arial" panose="020B0604020202020204" pitchFamily="34" charset="0"/>
              <a:buChar char="•"/>
              <a:defRPr/>
            </a:pPr>
            <a:r>
              <a:rPr lang="en-US" b="1"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Consumer-driven health plan with a health savings account or CDHP/HSA: </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Lowest monthly premium – but you pay your deductible first before the plan pays anything for most services. Then you pay coinsurance, not copays.</a:t>
            </a:r>
          </a:p>
          <a:p>
            <a:endParaRPr lang="en-US" dirty="0"/>
          </a:p>
        </p:txBody>
      </p:sp>
      <p:sp>
        <p:nvSpPr>
          <p:cNvPr id="4" name="Date Placeholder 3">
            <a:extLst>
              <a:ext uri="{FF2B5EF4-FFF2-40B4-BE49-F238E27FC236}">
                <a16:creationId xmlns:a16="http://schemas.microsoft.com/office/drawing/2014/main" id="{0A829920-14F5-47C0-8647-48867B0707D0}"/>
              </a:ext>
            </a:extLst>
          </p:cNvPr>
          <p:cNvSpPr>
            <a:spLocks noGrp="1"/>
          </p:cNvSpPr>
          <p:nvPr>
            <p:ph type="dt" idx="1"/>
          </p:nvPr>
        </p:nvSpPr>
        <p:spPr/>
        <p:txBody>
          <a:bodyPr/>
          <a:lstStyle/>
          <a:p>
            <a:fld id="{AD854D32-8152-41E7-A9A9-189EE94F19E5}" type="datetime1">
              <a:rPr lang="en-US" smtClean="0"/>
              <a:t>12/13/2021</a:t>
            </a:fld>
            <a:endParaRPr lang="en-US" dirty="0"/>
          </a:p>
        </p:txBody>
      </p:sp>
      <p:sp>
        <p:nvSpPr>
          <p:cNvPr id="5" name="Slide Number Placeholder 4">
            <a:extLst>
              <a:ext uri="{FF2B5EF4-FFF2-40B4-BE49-F238E27FC236}">
                <a16:creationId xmlns:a16="http://schemas.microsoft.com/office/drawing/2014/main" id="{1643C497-AC75-4473-91D1-083F8E87DC76}"/>
              </a:ext>
            </a:extLst>
          </p:cNvPr>
          <p:cNvSpPr>
            <a:spLocks noGrp="1"/>
          </p:cNvSpPr>
          <p:nvPr>
            <p:ph type="sldNum" sz="quarter" idx="5"/>
          </p:nvPr>
        </p:nvSpPr>
        <p:spPr/>
        <p:txBody>
          <a:bodyPr/>
          <a:lstStyle/>
          <a:p>
            <a:fld id="{DE8B79F1-B7B6-4FD2-9263-BB9B47A67CD8}" type="slidenum">
              <a:rPr lang="en-US" smtClean="0"/>
              <a:t>15</a:t>
            </a:fld>
            <a:endParaRPr lang="en-US" dirty="0"/>
          </a:p>
        </p:txBody>
      </p:sp>
    </p:spTree>
    <p:extLst>
      <p:ext uri="{BB962C8B-B14F-4D97-AF65-F5344CB8AC3E}">
        <p14:creationId xmlns:p14="http://schemas.microsoft.com/office/powerpoint/2010/main" val="732274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731840" y="4560892"/>
            <a:ext cx="5851525" cy="4506908"/>
          </a:xfrm>
        </p:spPr>
        <p:txBody>
          <a:bodyPr/>
          <a:lstStyle/>
          <a:p>
            <a:pPr marL="0" lvl="2" fontAlgn="base">
              <a:spcBef>
                <a:spcPct val="0"/>
              </a:spcBef>
              <a:buClr>
                <a:srgbClr val="C4262E"/>
              </a:buClr>
              <a:buSzPct val="110000"/>
              <a:defRPr/>
            </a:pP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More about the </a:t>
            </a:r>
            <a:r>
              <a:rPr lang="en-US" sz="1200" b="1"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CDHP/HSA:</a:t>
            </a:r>
          </a:p>
          <a:p>
            <a:pPr>
              <a:spcBef>
                <a:spcPts val="600"/>
              </a:spcBef>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State puts $250 (employee only) or $500 (all other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coverage levels</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into your HSA </a:t>
            </a:r>
          </a:p>
          <a:p>
            <a:pPr marL="0" lvl="1">
              <a:spcBef>
                <a:spcPts val="600"/>
              </a:spcBef>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This money applies to your yearly maximum contribution amount (see below)</a:t>
            </a:r>
          </a:p>
          <a:p>
            <a:pPr marL="171450" lvl="1" indent="-171450">
              <a:spcBef>
                <a:spcPts val="600"/>
              </a:spcBef>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State HSA contribution - not available if your coverage starts Sept. 2, 2022, through Dec. 31, 2022</a:t>
            </a:r>
          </a:p>
          <a:p>
            <a:pPr>
              <a:spcBef>
                <a:spcPts val="600"/>
              </a:spcBef>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The HSA can help you save for health care costs, you get tax benefits, the money rolls over each year and you keep the money if you leave/retire </a:t>
            </a:r>
          </a:p>
          <a:p>
            <a:pPr marL="225425" lvl="1" indent="-225425">
              <a:spcBef>
                <a:spcPts val="600"/>
              </a:spcBef>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Learn more at tn.gov/PartnersForHealth under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CDHP/HSA Insurance Options </a:t>
            </a:r>
            <a:endPar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600"/>
              </a:spcBef>
              <a:buNone/>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HSA IRS max contributions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there are limits on how much money you can put in your HSA each year: </a:t>
            </a:r>
            <a:endPar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85750" lvl="1">
              <a:spcBef>
                <a:spcPts val="600"/>
              </a:spcBef>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$3,650 for employee-only coverage in 2022 </a:t>
            </a:r>
          </a:p>
          <a:p>
            <a:pPr marL="285750" lvl="1">
              <a:spcBef>
                <a:spcPts val="600"/>
              </a:spcBef>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$7,300 for all other family tiers in 2022</a:t>
            </a:r>
          </a:p>
          <a:p>
            <a:pPr marL="285750" lvl="1">
              <a:spcBef>
                <a:spcPts val="600"/>
              </a:spcBef>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Members 55 or older can contribute $1,000 more each year</a:t>
            </a:r>
          </a:p>
          <a:p>
            <a:pPr marL="0" lvl="1" indent="0">
              <a:spcBef>
                <a:spcPts val="600"/>
              </a:spcBef>
              <a:buNone/>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These limits include the $250/$500 you receive from your employer and any wellness incentive funds you may earn and add to your account (state only)</a:t>
            </a:r>
          </a:p>
          <a:p>
            <a:pPr marL="0" lvl="2" fontAlgn="base">
              <a:spcBef>
                <a:spcPct val="0"/>
              </a:spcBef>
              <a:buClr>
                <a:srgbClr val="C4262E"/>
              </a:buClr>
              <a:buSzPct val="110000"/>
              <a:defRPr/>
            </a:pPr>
            <a:endParaRPr lang="en-US" dirty="0">
              <a:solidFill>
                <a:srgbClr val="66666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Date Placeholder 3">
            <a:extLst>
              <a:ext uri="{FF2B5EF4-FFF2-40B4-BE49-F238E27FC236}">
                <a16:creationId xmlns:a16="http://schemas.microsoft.com/office/drawing/2014/main" id="{EAEA25C0-6095-44DF-9ECD-F41918BF9A75}"/>
              </a:ext>
            </a:extLst>
          </p:cNvPr>
          <p:cNvSpPr>
            <a:spLocks noGrp="1"/>
          </p:cNvSpPr>
          <p:nvPr>
            <p:ph type="dt" idx="1"/>
          </p:nvPr>
        </p:nvSpPr>
        <p:spPr/>
        <p:txBody>
          <a:bodyPr/>
          <a:lstStyle/>
          <a:p>
            <a:fld id="{44BB6AE8-EF2D-416F-9006-28FE24C03737}" type="datetime1">
              <a:rPr lang="en-US" smtClean="0"/>
              <a:t>12/13/2021</a:t>
            </a:fld>
            <a:endParaRPr lang="en-US" dirty="0"/>
          </a:p>
        </p:txBody>
      </p:sp>
      <p:sp>
        <p:nvSpPr>
          <p:cNvPr id="5" name="Slide Number Placeholder 4">
            <a:extLst>
              <a:ext uri="{FF2B5EF4-FFF2-40B4-BE49-F238E27FC236}">
                <a16:creationId xmlns:a16="http://schemas.microsoft.com/office/drawing/2014/main" id="{8D6867EE-B920-4832-9593-23D5EFA0CAA3}"/>
              </a:ext>
            </a:extLst>
          </p:cNvPr>
          <p:cNvSpPr>
            <a:spLocks noGrp="1"/>
          </p:cNvSpPr>
          <p:nvPr>
            <p:ph type="sldNum" sz="quarter" idx="5"/>
          </p:nvPr>
        </p:nvSpPr>
        <p:spPr/>
        <p:txBody>
          <a:bodyPr/>
          <a:lstStyle/>
          <a:p>
            <a:fld id="{DE8B79F1-B7B6-4FD2-9263-BB9B47A67CD8}" type="slidenum">
              <a:rPr lang="en-US" smtClean="0"/>
              <a:t>16</a:t>
            </a:fld>
            <a:endParaRPr lang="en-US" dirty="0"/>
          </a:p>
        </p:txBody>
      </p:sp>
    </p:spTree>
    <p:extLst>
      <p:ext uri="{BB962C8B-B14F-4D97-AF65-F5344CB8AC3E}">
        <p14:creationId xmlns:p14="http://schemas.microsoft.com/office/powerpoint/2010/main" val="3737721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62000"/>
            <a:ext cx="6400800" cy="3600450"/>
          </a:xfrm>
        </p:spPr>
      </p:sp>
      <p:sp>
        <p:nvSpPr>
          <p:cNvPr id="3" name="Notes Placeholder 2"/>
          <p:cNvSpPr>
            <a:spLocks noGrp="1"/>
          </p:cNvSpPr>
          <p:nvPr>
            <p:ph type="body" idx="1"/>
          </p:nvPr>
        </p:nvSpPr>
        <p:spPr>
          <a:xfrm>
            <a:off x="731840" y="4560893"/>
            <a:ext cx="5851525" cy="3897308"/>
          </a:xfrm>
        </p:spPr>
        <p:txBody>
          <a:bodyPr/>
          <a:lstStyle/>
          <a:p>
            <a:pPr>
              <a:spcBef>
                <a:spcPts val="600"/>
              </a:spcBef>
              <a:spcAft>
                <a:spcPts val="600"/>
              </a:spcAft>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Important!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Your full HSA contribution is </a:t>
            </a:r>
            <a:r>
              <a:rPr lang="en-US" sz="1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not</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available upfront at the beginning of the year or after you enroll. Your pledged amount is taken out of each paycheck. You may only spend the money in your HSA at the time of service or care. You can pay out of your own pocket for services and pay yourself back later with funds from your HSA</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a:spcBef>
                <a:spcPts val="600"/>
              </a:spcBef>
              <a:spcAft>
                <a:spcPts val="600"/>
              </a:spcAft>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Debit card: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Newly enrolled CDHP/HSA members will get a debit card from Optum Financial</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to use for qualified expenses. </a:t>
            </a:r>
            <a:endPar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a:spcBef>
                <a:spcPts val="600"/>
              </a:spcBef>
              <a:spcAft>
                <a:spcPts val="600"/>
              </a:spcAft>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If you enroll in Social Security at age 65, you will automatically be enrolled in Medicare Part A. If enrolled in a CDHP, this may have tax consequences and affect your HSA contribution. Consult with your tax advisor for advice.</a:t>
            </a:r>
          </a:p>
          <a:p>
            <a:endParaRPr lang="en-US" dirty="0"/>
          </a:p>
        </p:txBody>
      </p:sp>
      <p:sp>
        <p:nvSpPr>
          <p:cNvPr id="4" name="Date Placeholder 3">
            <a:extLst>
              <a:ext uri="{FF2B5EF4-FFF2-40B4-BE49-F238E27FC236}">
                <a16:creationId xmlns:a16="http://schemas.microsoft.com/office/drawing/2014/main" id="{E00C2A81-6C5B-4302-AD92-1F2E4D774B01}"/>
              </a:ext>
            </a:extLst>
          </p:cNvPr>
          <p:cNvSpPr>
            <a:spLocks noGrp="1"/>
          </p:cNvSpPr>
          <p:nvPr>
            <p:ph type="dt" idx="1"/>
          </p:nvPr>
        </p:nvSpPr>
        <p:spPr/>
        <p:txBody>
          <a:bodyPr/>
          <a:lstStyle/>
          <a:p>
            <a:fld id="{F76A53D7-9451-4CDD-9957-0DF27D65CFCB}" type="datetime1">
              <a:rPr lang="en-US" smtClean="0"/>
              <a:t>12/13/2021</a:t>
            </a:fld>
            <a:endParaRPr lang="en-US" dirty="0"/>
          </a:p>
        </p:txBody>
      </p:sp>
      <p:sp>
        <p:nvSpPr>
          <p:cNvPr id="5" name="Slide Number Placeholder 4">
            <a:extLst>
              <a:ext uri="{FF2B5EF4-FFF2-40B4-BE49-F238E27FC236}">
                <a16:creationId xmlns:a16="http://schemas.microsoft.com/office/drawing/2014/main" id="{AE80E6C5-E06C-4A34-B9F2-A5D0229B4AA0}"/>
              </a:ext>
            </a:extLst>
          </p:cNvPr>
          <p:cNvSpPr>
            <a:spLocks noGrp="1"/>
          </p:cNvSpPr>
          <p:nvPr>
            <p:ph type="sldNum" sz="quarter" idx="5"/>
          </p:nvPr>
        </p:nvSpPr>
        <p:spPr/>
        <p:txBody>
          <a:bodyPr/>
          <a:lstStyle/>
          <a:p>
            <a:fld id="{DE8B79F1-B7B6-4FD2-9263-BB9B47A67CD8}" type="slidenum">
              <a:rPr lang="en-US" smtClean="0"/>
              <a:t>17</a:t>
            </a:fld>
            <a:endParaRPr lang="en-US" dirty="0"/>
          </a:p>
        </p:txBody>
      </p:sp>
    </p:spTree>
    <p:extLst>
      <p:ext uri="{BB962C8B-B14F-4D97-AF65-F5344CB8AC3E}">
        <p14:creationId xmlns:p14="http://schemas.microsoft.com/office/powerpoint/2010/main" val="320746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381000" y="4419600"/>
            <a:ext cx="6477000" cy="4319587"/>
          </a:xfrm>
        </p:spPr>
        <p:txBody>
          <a:bodyPr/>
          <a:lstStyle/>
          <a:p>
            <a:pPr lvl="0">
              <a:spcBef>
                <a:spcPct val="20000"/>
              </a:spcBef>
              <a:buClr>
                <a:srgbClr val="E71B1B"/>
              </a:buClr>
            </a:pPr>
            <a:r>
              <a:rPr lang="en-US" b="1" dirty="0">
                <a:solidFill>
                  <a:schemeClr val="tx2"/>
                </a:solidFill>
                <a:latin typeface="Open Sans"/>
                <a:cs typeface="Open Sans"/>
              </a:rPr>
              <a:t>There are restrictions with a CDHP/HSA and enrolling in other plans and/or FSAs:</a:t>
            </a:r>
          </a:p>
          <a:p>
            <a:pPr lvl="0">
              <a:spcBef>
                <a:spcPct val="20000"/>
              </a:spcBef>
              <a:buClr>
                <a:srgbClr val="E71B1B"/>
              </a:buClr>
            </a:pPr>
            <a:r>
              <a:rPr lang="en-US" dirty="0">
                <a:solidFill>
                  <a:schemeClr val="tx2"/>
                </a:solidFill>
                <a:latin typeface="Open Sans"/>
                <a:cs typeface="Open Sans"/>
              </a:rPr>
              <a:t>You </a:t>
            </a:r>
            <a:r>
              <a:rPr lang="en-US" b="1" dirty="0">
                <a:solidFill>
                  <a:schemeClr val="tx2"/>
                </a:solidFill>
                <a:latin typeface="Open Sans"/>
                <a:cs typeface="Open Sans"/>
              </a:rPr>
              <a:t>cannot</a:t>
            </a:r>
            <a:r>
              <a:rPr lang="en-US" dirty="0">
                <a:solidFill>
                  <a:schemeClr val="tx2"/>
                </a:solidFill>
                <a:latin typeface="Open Sans"/>
                <a:cs typeface="Open Sans"/>
              </a:rPr>
              <a:t> enroll in a CDHP if:</a:t>
            </a:r>
          </a:p>
          <a:p>
            <a:pPr>
              <a:spcBef>
                <a:spcPts val="600"/>
              </a:spcBef>
              <a:spcAft>
                <a:spcPts val="600"/>
              </a:spcAft>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You are also enrolled in another medical plan, including a PPO, your spouse’s plan or any government plan (e.g., Medicare A and/or B, Medicaid, TRICARE or Social Security benefits)</a:t>
            </a:r>
          </a:p>
          <a:p>
            <a:pPr>
              <a:spcBef>
                <a:spcPts val="600"/>
              </a:spcBef>
              <a:spcAft>
                <a:spcPts val="600"/>
              </a:spcAft>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You have received Department of Veterans Affairs benefits within the past three months, except for preventive care. If you are a veteran with a disability rating from the VA, this exclusion does not apply. If you are eligible for VA medical benefits but did not receive benefits during the preceding three months, you can enroll in and make contributions to your HSA. If you receive VA benefits in the future, you are not entitled to contribute to your account for another three months. However, if your veteran’s hospital care or medical service was for a service-connected disability, you may contribute to your HSA </a:t>
            </a:r>
          </a:p>
          <a:p>
            <a:pPr marL="225425" indent="-225425">
              <a:spcBef>
                <a:spcPts val="600"/>
              </a:spcBef>
              <a:spcAft>
                <a:spcPts val="600"/>
              </a:spcAft>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You have received care from the Indian Health Services within the past three months</a:t>
            </a:r>
          </a:p>
          <a:p>
            <a:pPr marL="0" indent="0">
              <a:buNone/>
            </a:pPr>
            <a:endPar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HSA/FSA restrictions: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You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cannot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enroll in the CDHP/HSA if either you or your spouse have a medical FSA or a health reimbursement account, known as an HRA, at either employer. If you have one available, you can enroll in a limited purpose FSA for dental and vision costs.</a:t>
            </a:r>
          </a:p>
          <a:p>
            <a:endParaRPr lang="en-US" dirty="0"/>
          </a:p>
        </p:txBody>
      </p:sp>
      <p:sp>
        <p:nvSpPr>
          <p:cNvPr id="4" name="Date Placeholder 3">
            <a:extLst>
              <a:ext uri="{FF2B5EF4-FFF2-40B4-BE49-F238E27FC236}">
                <a16:creationId xmlns:a16="http://schemas.microsoft.com/office/drawing/2014/main" id="{926518EA-DAC9-4EBD-BACF-02150908B2FC}"/>
              </a:ext>
            </a:extLst>
          </p:cNvPr>
          <p:cNvSpPr>
            <a:spLocks noGrp="1"/>
          </p:cNvSpPr>
          <p:nvPr>
            <p:ph type="dt" idx="1"/>
          </p:nvPr>
        </p:nvSpPr>
        <p:spPr/>
        <p:txBody>
          <a:bodyPr/>
          <a:lstStyle/>
          <a:p>
            <a:fld id="{CB7FC2F0-3D3B-4CF4-BF39-43C11831F071}" type="datetime1">
              <a:rPr lang="en-US" smtClean="0"/>
              <a:t>12/13/2021</a:t>
            </a:fld>
            <a:endParaRPr lang="en-US" dirty="0"/>
          </a:p>
        </p:txBody>
      </p:sp>
      <p:sp>
        <p:nvSpPr>
          <p:cNvPr id="5" name="Slide Number Placeholder 4">
            <a:extLst>
              <a:ext uri="{FF2B5EF4-FFF2-40B4-BE49-F238E27FC236}">
                <a16:creationId xmlns:a16="http://schemas.microsoft.com/office/drawing/2014/main" id="{4F70F85A-4AC1-450A-898A-8ABF2EE9B008}"/>
              </a:ext>
            </a:extLst>
          </p:cNvPr>
          <p:cNvSpPr>
            <a:spLocks noGrp="1"/>
          </p:cNvSpPr>
          <p:nvPr>
            <p:ph type="sldNum" sz="quarter" idx="5"/>
          </p:nvPr>
        </p:nvSpPr>
        <p:spPr/>
        <p:txBody>
          <a:bodyPr/>
          <a:lstStyle/>
          <a:p>
            <a:fld id="{DE8B79F1-B7B6-4FD2-9263-BB9B47A67CD8}" type="slidenum">
              <a:rPr lang="en-US" smtClean="0"/>
              <a:t>18</a:t>
            </a:fld>
            <a:endParaRPr lang="en-US" dirty="0"/>
          </a:p>
        </p:txBody>
      </p:sp>
    </p:spTree>
    <p:extLst>
      <p:ext uri="{BB962C8B-B14F-4D97-AF65-F5344CB8AC3E}">
        <p14:creationId xmlns:p14="http://schemas.microsoft.com/office/powerpoint/2010/main" val="443922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400800" cy="4319587"/>
          </a:xfrm>
        </p:spPr>
        <p:txBody>
          <a:bodyPr/>
          <a:lstStyle/>
          <a:p>
            <a:pPr marL="0" indent="0" fontAlgn="base">
              <a:spcBef>
                <a:spcPts val="600"/>
              </a:spcBef>
              <a:spcAft>
                <a:spcPct val="0"/>
              </a:spcAft>
              <a:buClrTx/>
              <a:buNone/>
              <a:defRPr/>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Choose between four carrier networks for your medical care</a:t>
            </a:r>
          </a:p>
          <a:p>
            <a:pPr marL="225425" lvl="2" indent="-225425" fontAlgn="base">
              <a:spcBef>
                <a:spcPts val="600"/>
              </a:spcBef>
              <a:spcAft>
                <a:spcPct val="0"/>
              </a:spcAft>
              <a:buClr>
                <a:srgbClr val="C00000"/>
              </a:buClr>
              <a:buFont typeface="Arial" panose="020B0604020202020204" pitchFamily="34" charset="0"/>
              <a:buChar char="•"/>
            </a:pPr>
            <a:r>
              <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Each </a:t>
            </a:r>
            <a:r>
              <a:rPr lang="en-US" sz="1200" b="0" i="0" u="non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network</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en-US" sz="1200" b="0" i="0" u="non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has providers </a:t>
            </a:r>
            <a:r>
              <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(doctors, hospitals, facilities) throughout Tennessee and across the country. </a:t>
            </a:r>
          </a:p>
          <a:p>
            <a:pPr algn="l" rtl="0" eaLnBrk="1" fontAlgn="base" latinLnBrk="0" hangingPunct="1">
              <a:spcAft>
                <a:spcPts val="0"/>
              </a:spcAft>
              <a:buClr>
                <a:srgbClr val="C00000"/>
              </a:buClr>
              <a:buSzPts val="1800"/>
            </a:pPr>
            <a:r>
              <a:rPr lang="en-US" sz="1200" b="1" i="0" u="none" strike="noStrike" kern="12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BlueCross BlueShield</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p>
            <a:pPr marL="685800" indent="-228600" algn="l" rtl="0" eaLnBrk="1" fontAlgn="base" latinLnBrk="0" hangingPunct="1">
              <a:spcAft>
                <a:spcPts val="0"/>
              </a:spcAft>
            </a:pPr>
            <a:r>
              <a:rPr lang="en-US" sz="1200" b="1" i="0" u="none" strike="noStrike" kern="12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Network S</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p>
            <a:pPr marL="685800" indent="-228600" algn="l" rtl="0" eaLnBrk="1" fontAlgn="base" latinLnBrk="0" hangingPunct="1">
              <a:spcAft>
                <a:spcPts val="0"/>
              </a:spcAft>
            </a:pPr>
            <a:r>
              <a:rPr lang="en-US" sz="1200" b="1" i="0" u="none" strike="noStrike" kern="12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Network P*</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p>
            <a:pPr marL="228600" indent="-228600" algn="l" rtl="0" eaLnBrk="1" fontAlgn="base" latinLnBrk="0" hangingPunct="1">
              <a:spcAft>
                <a:spcPts val="0"/>
              </a:spcAft>
            </a:pPr>
            <a:r>
              <a:rPr lang="en-US" sz="1200" b="1" i="0" u="none" strike="noStrike" kern="12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Cigna</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p>
            <a:pPr marL="685800" indent="-228600" algn="l" rtl="0" eaLnBrk="1" fontAlgn="base" latinLnBrk="0" hangingPunct="1">
              <a:spcAft>
                <a:spcPts val="0"/>
              </a:spcAft>
            </a:pPr>
            <a:r>
              <a:rPr lang="en-US" sz="1200" b="1" i="0" u="none" strike="noStrike" kern="12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LocalPlus</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p>
            <a:pPr marL="685800" indent="-228600" algn="l" rtl="0" eaLnBrk="1" fontAlgn="base" latinLnBrk="0" hangingPunct="1">
              <a:spcAft>
                <a:spcPts val="0"/>
              </a:spcAft>
            </a:pPr>
            <a:r>
              <a:rPr lang="en-US" sz="1200" b="1" i="0" u="none" strike="noStrike" kern="12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Open Access Plus*</a:t>
            </a:r>
            <a:endParaRPr lang="en-US" sz="1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a:p>
            <a:pPr marL="0" lvl="3" indent="0" fontAlgn="base">
              <a:spcBef>
                <a:spcPts val="600"/>
              </a:spcBef>
              <a:spcAft>
                <a:spcPct val="0"/>
              </a:spcAft>
              <a:buClr>
                <a:srgbClr val="C00000"/>
              </a:buClr>
              <a:buNone/>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BCBST Network S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Cigna LocalPlus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networks do not include all the hospitals and providers found in the broad networks to keep your premiums, claim costs and rate increases low.</a:t>
            </a:r>
          </a:p>
          <a:p>
            <a:pPr marL="0" lvl="3" indent="0" fontAlgn="base">
              <a:spcBef>
                <a:spcPts val="600"/>
              </a:spcBef>
              <a:spcAft>
                <a:spcPct val="0"/>
              </a:spcAft>
              <a:buClr>
                <a:srgbClr val="C00000"/>
              </a:buClr>
              <a:buNone/>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BCBST Network P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Cigna OAP</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broad networks give you more hospital choices but have an additional monthly cost* added to your monthly premium. You may also pay more per claim because the costs for services in these networks are generally higher than the narrow networks. </a:t>
            </a:r>
          </a:p>
          <a:p>
            <a:pPr marL="0" lvl="3" indent="0" fontAlgn="base">
              <a:spcBef>
                <a:spcPts val="600"/>
              </a:spcBef>
              <a:spcAft>
                <a:spcPct val="0"/>
              </a:spcAft>
              <a:buClr>
                <a:srgbClr val="C00000"/>
              </a:buClr>
              <a:buNone/>
            </a:pPr>
            <a:r>
              <a:rPr lang="en-US" sz="1200" i="0" dirty="0">
                <a:solidFill>
                  <a:schemeClr val="tx2"/>
                </a:solidFill>
                <a:latin typeface="Open Sans" panose="020B0606030504020204" pitchFamily="34" charset="0"/>
                <a:ea typeface="Open Sans" panose="020B0606030504020204" pitchFamily="34" charset="0"/>
                <a:cs typeface="Open Sans" panose="020B0606030504020204" pitchFamily="34" charset="0"/>
              </a:rPr>
              <a:t>*Additional monthly premium cost: $65 more each month for employee only or employee + child(ren) coverage; $130 more each month for employee + spouse or employee + spouse + child(ren) coverage</a:t>
            </a:r>
          </a:p>
          <a:p>
            <a:endParaRPr lang="en-US" dirty="0"/>
          </a:p>
        </p:txBody>
      </p:sp>
      <p:sp>
        <p:nvSpPr>
          <p:cNvPr id="4" name="Date Placeholder 3">
            <a:extLst>
              <a:ext uri="{FF2B5EF4-FFF2-40B4-BE49-F238E27FC236}">
                <a16:creationId xmlns:a16="http://schemas.microsoft.com/office/drawing/2014/main" id="{27C0015F-A1AB-4753-8AD9-1F5F759F0C0A}"/>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186E6E-03B3-4FF3-827D-9C6DB5535584}"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12/13/2021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6F4F9203-FFE7-4748-AD28-29D70D0ABA7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8947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I’m [presenter name] and here is what we will cover today. This is basically an overview of the information found in your Eligibility &amp; Enrollment Guide.</a:t>
            </a:r>
          </a:p>
          <a:p>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225425" marR="0" lvl="0" indent="-22542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General Information (slides 3-4)</a:t>
            </a:r>
          </a:p>
          <a:p>
            <a:pPr marL="225425" marR="0" lvl="0" indent="-22542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Resources and Help (slides 5-8)</a:t>
            </a:r>
          </a:p>
          <a:p>
            <a:pPr marL="225425" marR="0" lvl="0" indent="-22542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Eligibility and Enrollment Information (slides 9-13)</a:t>
            </a:r>
          </a:p>
          <a:p>
            <a:pPr marL="225425" marR="0" lvl="0" indent="-22542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Health Plan Options/Premiums/Costs (slides 14-22)</a:t>
            </a:r>
          </a:p>
          <a:p>
            <a:pPr marL="225425" marR="0" lvl="0" indent="-22542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Benefits Included with Health Plan (slides 23-29)</a:t>
            </a:r>
          </a:p>
          <a:p>
            <a:pPr marL="225425" marR="0" lvl="0" indent="-22542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Other Benefits/Premiums (slides 30-40)</a:t>
            </a:r>
          </a:p>
          <a:p>
            <a:pPr marL="225425" marR="0" lvl="0" indent="-22542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Enrolling in Benefits/Using ESS (slides 41-42)</a:t>
            </a:r>
          </a:p>
          <a:p>
            <a:pPr marL="225425" marR="0" lvl="0" indent="-22542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Other Important Information (slides 43-47)</a:t>
            </a:r>
          </a:p>
          <a:p>
            <a:pPr marL="625475" marR="0" lvl="1" indent="-225425" algn="l" defTabSz="914400" rtl="0" eaLnBrk="1" fontAlgn="auto" latinLnBrk="0" hangingPunct="1">
              <a:lnSpc>
                <a:spcPct val="100000"/>
              </a:lnSpc>
              <a:spcBef>
                <a:spcPct val="20000"/>
              </a:spcBef>
              <a:spcAft>
                <a:spcPts val="0"/>
              </a:spcAft>
              <a:buClr>
                <a:srgbClr val="E71B1B"/>
              </a:buClr>
              <a:buSzTx/>
              <a:buFont typeface="Calibri" panose="020F0502020204030204" pitchFamily="34" charset="0"/>
              <a:buChar char="▫"/>
              <a:tabLst/>
              <a:defRPr/>
            </a:pPr>
            <a:r>
              <a:rPr kumimoji="0" 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Premium information/ID cards</a:t>
            </a:r>
          </a:p>
          <a:p>
            <a:pPr marL="225425" marR="0" lvl="0" indent="-22542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Contact Information (slide 48)</a:t>
            </a:r>
          </a:p>
          <a:p>
            <a:endParaRPr lang="en-US" dirty="0"/>
          </a:p>
        </p:txBody>
      </p:sp>
      <p:sp>
        <p:nvSpPr>
          <p:cNvPr id="4" name="Date Placeholder 3">
            <a:extLst>
              <a:ext uri="{FF2B5EF4-FFF2-40B4-BE49-F238E27FC236}">
                <a16:creationId xmlns:a16="http://schemas.microsoft.com/office/drawing/2014/main" id="{EC7DA960-C172-49B4-9EBB-B2F34B17C434}"/>
              </a:ext>
            </a:extLst>
          </p:cNvPr>
          <p:cNvSpPr>
            <a:spLocks noGrp="1"/>
          </p:cNvSpPr>
          <p:nvPr>
            <p:ph type="dt" idx="1"/>
          </p:nvPr>
        </p:nvSpPr>
        <p:spPr/>
        <p:txBody>
          <a:bodyPr/>
          <a:lstStyle/>
          <a:p>
            <a:fld id="{F5C7946D-4AD8-49DE-A9A0-93D4212E6BE8}" type="datetime1">
              <a:rPr lang="en-US" smtClean="0"/>
              <a:t>12/13/2021</a:t>
            </a:fld>
            <a:endParaRPr lang="en-US" dirty="0"/>
          </a:p>
        </p:txBody>
      </p:sp>
      <p:sp>
        <p:nvSpPr>
          <p:cNvPr id="5" name="Slide Number Placeholder 4">
            <a:extLst>
              <a:ext uri="{FF2B5EF4-FFF2-40B4-BE49-F238E27FC236}">
                <a16:creationId xmlns:a16="http://schemas.microsoft.com/office/drawing/2014/main" id="{3E98320A-E517-4CE1-97A5-2908A9D3DA3F}"/>
              </a:ext>
            </a:extLst>
          </p:cNvPr>
          <p:cNvSpPr>
            <a:spLocks noGrp="1"/>
          </p:cNvSpPr>
          <p:nvPr>
            <p:ph type="sldNum" sz="quarter" idx="5"/>
          </p:nvPr>
        </p:nvSpPr>
        <p:spPr/>
        <p:txBody>
          <a:bodyPr/>
          <a:lstStyle/>
          <a:p>
            <a:fld id="{DE8B79F1-B7B6-4FD2-9263-BB9B47A67CD8}" type="slidenum">
              <a:rPr lang="en-US" smtClean="0"/>
              <a:t>2</a:t>
            </a:fld>
            <a:endParaRPr lang="en-US" dirty="0"/>
          </a:p>
        </p:txBody>
      </p:sp>
    </p:spTree>
    <p:extLst>
      <p:ext uri="{BB962C8B-B14F-4D97-AF65-F5344CB8AC3E}">
        <p14:creationId xmlns:p14="http://schemas.microsoft.com/office/powerpoint/2010/main" val="570637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553200" cy="4319587"/>
          </a:xfrm>
        </p:spPr>
        <p:txBody>
          <a:bodyPr/>
          <a:lstStyle/>
          <a:p>
            <a:pPr marL="0" marR="0" lvl="0" indent="0" algn="l" defTabSz="914400" rtl="0" eaLnBrk="1" fontAlgn="auto" latinLnBrk="0" hangingPunct="1">
              <a:spcBef>
                <a:spcPts val="600"/>
              </a:spcBef>
              <a:spcAft>
                <a:spcPts val="600"/>
              </a:spcAft>
              <a:buClr>
                <a:srgbClr val="E71B1B"/>
              </a:buClr>
              <a:buSzTx/>
              <a:buNone/>
              <a:tabLst/>
              <a:defRPr/>
            </a:pPr>
            <a:r>
              <a:rPr lang="en-US" sz="1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Network changes can and do occur. </a:t>
            </a:r>
            <a:r>
              <a:rPr kumimoji="0" lang="en-US" sz="1200" b="0" i="0" u="non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BA cannot guarantee all providers/hospitals in a network on Jan. 1 will stay in that network for the entire year. </a:t>
            </a:r>
            <a:r>
              <a:rPr kumimoji="0" lang="en-US" sz="1200" b="1" i="0" u="non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A provider or hospital leaving a network does not allow you to make coverage changes.</a:t>
            </a:r>
          </a:p>
          <a:p>
            <a:pPr fontAlgn="base">
              <a:spcBef>
                <a:spcPts val="600"/>
              </a:spcBef>
              <a:spcAft>
                <a:spcPts val="600"/>
              </a:spcAft>
              <a:buClrTx/>
              <a:defRPr/>
            </a:pPr>
            <a:r>
              <a:rPr lang="en-US" sz="1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Important–check networks carefully before finalizing your </a:t>
            </a:r>
            <a:r>
              <a:rPr lang="en-US" b="1" dirty="0">
                <a:solidFill>
                  <a:srgbClr val="C00000"/>
                </a:solidFill>
                <a:latin typeface="Open Sans" panose="020B0606030504020204" pitchFamily="34" charset="0"/>
                <a:ea typeface="Open Sans" panose="020B0606030504020204" pitchFamily="34" charset="0"/>
                <a:cs typeface="Open Sans" panose="020B0606030504020204" pitchFamily="34" charset="0"/>
              </a:rPr>
              <a:t>e</a:t>
            </a:r>
            <a:r>
              <a:rPr lang="en-US" sz="1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nrollment choice. </a:t>
            </a:r>
            <a:r>
              <a:rPr lang="en-US" sz="1200" b="0" i="0" u="non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The network choice you make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is for the remainder of the calendar</a:t>
            </a:r>
            <a:r>
              <a:rPr lang="en-US" sz="1200" b="0" i="0" u="non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year (Jan. 1 until Dec. 31). After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your enrollment </a:t>
            </a:r>
            <a:r>
              <a:rPr lang="en-US" sz="1200" b="0" i="0" u="non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ends, you won’t be able to change plans or networks for 2022. You may be able to make changes allowed by the plan if you have a qualifying event.</a:t>
            </a:r>
          </a:p>
          <a:p>
            <a:pPr marL="0" lvl="1" fontAlgn="base">
              <a:spcBef>
                <a:spcPts val="600"/>
              </a:spcBef>
              <a:spcAft>
                <a:spcPts val="600"/>
              </a:spcAft>
              <a:buClr>
                <a:srgbClr val="C00000"/>
              </a:buClr>
              <a:buFont typeface="Arial" panose="020B0604020202020204" pitchFamily="34" charset="0"/>
              <a:buChar char="•"/>
              <a:defRPr/>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Recent network change examples:</a:t>
            </a:r>
            <a:r>
              <a:rPr lang="en-US" sz="1200" b="1" i="1"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p>
          <a:p>
            <a:pPr marL="231775" lvl="2" fontAlgn="base">
              <a:lnSpc>
                <a:spcPct val="110000"/>
              </a:lnSpc>
              <a:spcBef>
                <a:spcPts val="0"/>
              </a:spcBef>
              <a:buClr>
                <a:srgbClr val="C00000"/>
              </a:buClr>
              <a:buFont typeface="Arial" panose="020B0604020202020204" pitchFamily="34" charset="0"/>
              <a:buChar char="•"/>
              <a:defRPr/>
            </a:pPr>
            <a:r>
              <a:rPr lang="en-US" sz="1200" b="0" u="non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HCA left the LocalPlus network in 2020; now only in Network P and OAP</a:t>
            </a:r>
          </a:p>
          <a:p>
            <a:pPr marL="231775" lvl="2" fontAlgn="base">
              <a:lnSpc>
                <a:spcPct val="110000"/>
              </a:lnSpc>
              <a:spcBef>
                <a:spcPts val="0"/>
              </a:spcBef>
              <a:buClr>
                <a:srgbClr val="C00000"/>
              </a:buClr>
              <a:buFont typeface="Arial" panose="020B0604020202020204" pitchFamily="34" charset="0"/>
              <a:buChar char="•"/>
              <a:defRPr/>
            </a:pPr>
            <a:r>
              <a:rPr lang="en-US" sz="1200" b="0" u="non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Pinnacle Dermatology left LP and OAP in 2021; now only in Network S and P</a:t>
            </a:r>
          </a:p>
          <a:p>
            <a:pPr marL="231775" lvl="2" fontAlgn="base">
              <a:lnSpc>
                <a:spcPct val="110000"/>
              </a:lnSpc>
              <a:spcBef>
                <a:spcPts val="0"/>
              </a:spcBef>
              <a:buClr>
                <a:srgbClr val="C00000"/>
              </a:buClr>
              <a:buFont typeface="Arial" panose="020B0604020202020204" pitchFamily="34" charset="0"/>
              <a:buChar char="•"/>
              <a:defRPr/>
            </a:pPr>
            <a:r>
              <a:rPr lang="en-US" sz="1200" b="0" u="non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Lauderdale Community out of Networks S and P Jan. 1, 2022; only in LP and OAP</a:t>
            </a:r>
          </a:p>
          <a:p>
            <a:pPr marL="231775" lvl="2" fontAlgn="base">
              <a:lnSpc>
                <a:spcPct val="110000"/>
              </a:lnSpc>
              <a:spcBef>
                <a:spcPts val="0"/>
              </a:spcBef>
              <a:buClr>
                <a:srgbClr val="C00000"/>
              </a:buClr>
              <a:buFont typeface="Arial" panose="020B0604020202020204" pitchFamily="34" charset="0"/>
              <a:buChar char="•"/>
              <a:defRPr/>
            </a:pPr>
            <a:r>
              <a:rPr lang="en-US" sz="1200" b="0" u="non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Northcrest acquired by HCA in 2021; now only in Network P and OAP in 2022</a:t>
            </a:r>
          </a:p>
          <a:p>
            <a:endParaRPr lang="en-US" dirty="0"/>
          </a:p>
        </p:txBody>
      </p:sp>
      <p:sp>
        <p:nvSpPr>
          <p:cNvPr id="4" name="Date Placeholder 3">
            <a:extLst>
              <a:ext uri="{FF2B5EF4-FFF2-40B4-BE49-F238E27FC236}">
                <a16:creationId xmlns:a16="http://schemas.microsoft.com/office/drawing/2014/main" id="{7691A390-A219-485D-908D-A1E279BE0702}"/>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F01F21-9926-46BE-BD87-60D829BF56C1}"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12/13/2021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E034448C-00E9-4889-BDCB-F7BF838A7F6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1846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126165" cy="4319587"/>
          </a:xfrm>
        </p:spPr>
        <p:txBody>
          <a:bodyPr/>
          <a:lstStyle/>
          <a:p>
            <a:pPr lvl="0" fontAlgn="base">
              <a:spcAft>
                <a:spcPts val="600"/>
              </a:spcAft>
              <a:defRPr/>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Here is how to check the networks</a:t>
            </a:r>
          </a:p>
          <a:p>
            <a:pPr marL="225425" lvl="1" indent="-225425" fontAlgn="base">
              <a:spcBef>
                <a:spcPts val="0"/>
              </a:spcBef>
              <a:spcAft>
                <a:spcPts val="600"/>
              </a:spcAft>
              <a:buClr>
                <a:srgbClr val="C00000"/>
              </a:buClr>
              <a:buFont typeface="Arial" panose="020B0604020202020204" pitchFamily="34" charset="0"/>
              <a:buChar char="•"/>
              <a:defRPr/>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the ParTNers </a:t>
            </a: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3"/>
              </a:rPr>
              <a:t>Carrier Information webpage</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–check the Hospital Network Comparison list</a:t>
            </a:r>
            <a:endParaRPr lang="en-US" sz="1200" dirty="0">
              <a:solidFill>
                <a:schemeClr val="tx2"/>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tn.gov/PartnersForHealth under </a:t>
            </a:r>
            <a:r>
              <a:rPr lang="en-US" sz="12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Health Options </a:t>
            </a:r>
            <a:r>
              <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sz="12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Carrier Information </a:t>
            </a:r>
            <a:r>
              <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for all network hospital lists and provider directories.</a:t>
            </a:r>
            <a:endPar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1200" b="1" i="0" u="none" strike="noStrike" baseline="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200" b="1" i="0" u="none" strike="noStrike" baseline="0" dirty="0">
                <a:solidFill>
                  <a:srgbClr val="C00000"/>
                </a:solidFill>
                <a:latin typeface="Open Sans" panose="020B0606030504020204" pitchFamily="34" charset="0"/>
                <a:ea typeface="Open Sans" panose="020B0606030504020204" pitchFamily="34" charset="0"/>
                <a:cs typeface="Open Sans" panose="020B0606030504020204" pitchFamily="34" charset="0"/>
              </a:rPr>
              <a:t>You can also contact BlueCross or Cigna about network providers or hospitals. This is the best way to find out if providers are in the network:</a:t>
            </a:r>
          </a:p>
          <a:p>
            <a:pPr marL="225425" lvl="1" indent="-225425">
              <a:buFont typeface="Arial" panose="020B0604020202020204" pitchFamily="34" charset="0"/>
              <a:buChar char="•"/>
            </a:pPr>
            <a:r>
              <a:rPr lang="en-US" sz="12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BlueCross</a:t>
            </a:r>
            <a:r>
              <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800.558.6213, M-F 7 a.m. - 5 p.m. CT, bcbst.com/members/tn_state/</a:t>
            </a:r>
          </a:p>
          <a:p>
            <a:pPr marL="225425" lvl="1" indent="-225425">
              <a:buFont typeface="Arial" panose="020B0604020202020204" pitchFamily="34" charset="0"/>
              <a:buChar char="•"/>
            </a:pPr>
            <a:r>
              <a:rPr lang="sv-SE" sz="12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Cigna</a:t>
            </a:r>
            <a:r>
              <a:rPr lang="sv-SE"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800.997.1617, 24/7, cigna.com/stateoftn</a:t>
            </a:r>
          </a:p>
          <a:p>
            <a:endParaRPr lang="en-US" dirty="0"/>
          </a:p>
        </p:txBody>
      </p:sp>
      <p:sp>
        <p:nvSpPr>
          <p:cNvPr id="4" name="Date Placeholder 3">
            <a:extLst>
              <a:ext uri="{FF2B5EF4-FFF2-40B4-BE49-F238E27FC236}">
                <a16:creationId xmlns:a16="http://schemas.microsoft.com/office/drawing/2014/main" id="{7691A390-A219-485D-908D-A1E279BE0702}"/>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F01F21-9926-46BE-BD87-60D829BF56C1}"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12/13/2021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E034448C-00E9-4889-BDCB-F7BF838A7F6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4264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400800" cy="4319587"/>
          </a:xfrm>
        </p:spPr>
        <p:txBody>
          <a:bodyPr/>
          <a:lstStyle/>
          <a:p>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Here are the 2022 premiums for active state and higher education employees.  </a:t>
            </a:r>
          </a:p>
          <a:p>
            <a:endPar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177845" indent="-177845">
              <a:buClr>
                <a:srgbClr val="C00000"/>
              </a:buClr>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These premiums do not include the cost for the broad networks, which would add $65 to $130 more to your premium each month. </a:t>
            </a:r>
          </a:p>
          <a:p>
            <a:pPr marL="177845" indent="-177845">
              <a:buClr>
                <a:srgbClr val="C00000"/>
              </a:buClr>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Premium charts are found on the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Premium</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page on the website.</a:t>
            </a:r>
          </a:p>
          <a:p>
            <a:endPar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lvl="0"/>
            <a:r>
              <a:rPr lang="en-US" alt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As a reminder, the state will put $250 (emp. only) or $500 (other </a:t>
            </a:r>
            <a:r>
              <a:rPr lang="en-US" alt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coverage levels</a:t>
            </a:r>
            <a:r>
              <a:rPr lang="en-US" alt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into your HSA annually. These funds are not available for coverage starting Sept. 2, 2022, through Dec. 31, 2022.</a:t>
            </a:r>
          </a:p>
          <a:p>
            <a:endParaRPr lang="en-US" sz="1200"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Date Placeholder 3">
            <a:extLst>
              <a:ext uri="{FF2B5EF4-FFF2-40B4-BE49-F238E27FC236}">
                <a16:creationId xmlns:a16="http://schemas.microsoft.com/office/drawing/2014/main" id="{07E99B38-5D29-48A8-9996-B08A0F9A4C7C}"/>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DB1650-A0C7-4946-A01F-5F8FBE986293}"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12/13/2021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0141413B-087C-47B7-9035-2229033DA47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9793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400800" cy="4319587"/>
          </a:xfrm>
        </p:spPr>
        <p:txBody>
          <a:bodyPr/>
          <a:lstStyle/>
          <a:p>
            <a:pPr marL="218975" indent="-218975" eaLnBrk="0" fontAlgn="base" hangingPunct="0">
              <a:lnSpc>
                <a:spcPct val="95000"/>
              </a:lnSpc>
              <a:spcBef>
                <a:spcPct val="30000"/>
              </a:spcBef>
              <a:spcAft>
                <a:spcPct val="0"/>
              </a:spcAft>
              <a:buClr>
                <a:srgbClr val="C00000"/>
              </a:buClr>
              <a:buFont typeface="Arial" panose="020B0604020202020204" pitchFamily="34" charset="0"/>
              <a:buChar char="•"/>
              <a:defRP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This chart shows the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annual deductible and out-of-pocket maximums</a:t>
            </a:r>
          </a:p>
          <a:p>
            <a:pPr marL="218975" indent="-218975" eaLnBrk="0" fontAlgn="base" hangingPunct="0">
              <a:lnSpc>
                <a:spcPct val="95000"/>
              </a:lnSpc>
              <a:spcBef>
                <a:spcPct val="30000"/>
              </a:spcBef>
              <a:spcAft>
                <a:spcPct val="0"/>
              </a:spcAft>
              <a:buClr>
                <a:srgbClr val="C00000"/>
              </a:buClr>
              <a:buFont typeface="Arial" panose="020B0604020202020204" pitchFamily="34" charset="0"/>
              <a:buChar char="•"/>
              <a:defRP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The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annual deductible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is the amount you must pay each year before your plan pays hospital or other charges that are covered through co-insurance. </a:t>
            </a:r>
          </a:p>
          <a:p>
            <a:pPr marL="501933" lvl="1" indent="-187108" eaLnBrk="0" fontAlgn="base" hangingPunct="0">
              <a:lnSpc>
                <a:spcPct val="95000"/>
              </a:lnSpc>
              <a:spcBef>
                <a:spcPct val="30000"/>
              </a:spcBef>
              <a:spcAft>
                <a:spcPct val="0"/>
              </a:spcAft>
              <a:buClr>
                <a:srgbClr val="C00000"/>
              </a:buClr>
              <a:buFont typeface="Arial" panose="020B0604020202020204" pitchFamily="34" charset="0"/>
              <a:buChar char="•"/>
              <a:defRP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Your annual deductible is lower for in-network services. </a:t>
            </a:r>
          </a:p>
          <a:p>
            <a:pPr marL="218975" indent="-218975" eaLnBrk="0" fontAlgn="base" hangingPunct="0">
              <a:lnSpc>
                <a:spcPct val="95000"/>
              </a:lnSpc>
              <a:spcBef>
                <a:spcPct val="30000"/>
              </a:spcBef>
              <a:spcAft>
                <a:spcPct val="0"/>
              </a:spcAft>
              <a:buClr>
                <a:srgbClr val="C00000"/>
              </a:buClr>
              <a:buFont typeface="Arial" panose="020B0604020202020204" pitchFamily="34" charset="0"/>
              <a:buChar char="•"/>
              <a:defRP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The plans also have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out-of-pocket maximums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for both in-network and out-of-network services. </a:t>
            </a:r>
            <a:endPar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marL="218975" indent="-218975" eaLnBrk="0" fontAlgn="base" hangingPunct="0">
              <a:lnSpc>
                <a:spcPct val="95000"/>
              </a:lnSpc>
              <a:spcBef>
                <a:spcPct val="30000"/>
              </a:spcBef>
              <a:spcAft>
                <a:spcPct val="0"/>
              </a:spcAft>
              <a:buClr>
                <a:srgbClr val="C00000"/>
              </a:buClr>
              <a:buFont typeface="Arial" panose="020B0604020202020204" pitchFamily="34" charset="0"/>
              <a:buChar char="•"/>
              <a:defRP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The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out-of-pocket maximums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limit how much co-insurance and copays you would have to pay in any given year if you or a covered family member had a serious illness or injury. </a:t>
            </a:r>
          </a:p>
          <a:p>
            <a:pPr marL="463550" lvl="1" indent="-231775" eaLnBrk="0" fontAlgn="base" hangingPunct="0">
              <a:lnSpc>
                <a:spcPct val="95000"/>
              </a:lnSpc>
              <a:spcBef>
                <a:spcPct val="30000"/>
              </a:spcBef>
              <a:spcAft>
                <a:spcPct val="0"/>
              </a:spcAft>
              <a:buClr>
                <a:srgbClr val="C00000"/>
              </a:buClr>
              <a:buFont typeface="Arial" panose="020B0604020202020204" pitchFamily="34" charset="0"/>
              <a:buChar char="•"/>
              <a:defRP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After you reach your out-of-pocket maximum level for in-network services, the plan would pay 100% of in-network costs for the rest of the year. </a:t>
            </a:r>
          </a:p>
          <a:p>
            <a:pPr marL="463550" lvl="1" indent="-231775" eaLnBrk="0" fontAlgn="base" hangingPunct="0">
              <a:lnSpc>
                <a:spcPct val="95000"/>
              </a:lnSpc>
              <a:spcBef>
                <a:spcPct val="30000"/>
              </a:spcBef>
              <a:spcAft>
                <a:spcPct val="0"/>
              </a:spcAft>
              <a:buClr>
                <a:srgbClr val="C00000"/>
              </a:buClr>
              <a:buFont typeface="Arial" panose="020B0604020202020204" pitchFamily="34" charset="0"/>
              <a:buChar char="•"/>
              <a:defRP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The out-of-pocket maximums provide you and your covered dependents with peace of mind and financial protection against a catastrophic illness or injury. </a:t>
            </a:r>
          </a:p>
          <a:p>
            <a:pPr marL="237127" lvl="1" indent="-177845" eaLnBrk="0" fontAlgn="base" hangingPunct="0">
              <a:lnSpc>
                <a:spcPct val="95000"/>
              </a:lnSpc>
              <a:spcBef>
                <a:spcPct val="30000"/>
              </a:spcBef>
              <a:spcAft>
                <a:spcPct val="0"/>
              </a:spcAft>
              <a:buClr>
                <a:srgbClr val="C00000"/>
              </a:buClr>
              <a:buFont typeface="Arial" panose="020B0604020202020204" pitchFamily="34" charset="0"/>
              <a:buChar char="•"/>
              <a:defRPr/>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Questions &amp; Answers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for what is covered and not covered, including information about hospital-based providers, is found in the carriers’ member handbooks. </a:t>
            </a:r>
          </a:p>
          <a:p>
            <a:pPr marL="501933" lvl="1" indent="-187108" eaLnBrk="0" fontAlgn="base" hangingPunct="0">
              <a:lnSpc>
                <a:spcPct val="95000"/>
              </a:lnSpc>
              <a:spcBef>
                <a:spcPct val="30000"/>
              </a:spcBef>
              <a:spcAft>
                <a:spcPct val="0"/>
              </a:spcAft>
              <a:buClr>
                <a:srgbClr val="C00000"/>
              </a:buClr>
              <a:buFont typeface="Arial" panose="020B0604020202020204" pitchFamily="34" charset="0"/>
              <a:buChar char="•"/>
              <a:defRP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501933" lvl="1" indent="-187108" eaLnBrk="0" fontAlgn="base" hangingPunct="0">
              <a:lnSpc>
                <a:spcPct val="95000"/>
              </a:lnSpc>
              <a:spcBef>
                <a:spcPct val="30000"/>
              </a:spcBef>
              <a:spcAft>
                <a:spcPct val="0"/>
              </a:spcAft>
              <a:buClr>
                <a:srgbClr val="C00000"/>
              </a:buClr>
              <a:buFont typeface="Arial" panose="020B0604020202020204" pitchFamily="34" charset="0"/>
              <a:buChar char="•"/>
              <a:defRPr/>
            </a:pP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Date Placeholder 3">
            <a:extLst>
              <a:ext uri="{FF2B5EF4-FFF2-40B4-BE49-F238E27FC236}">
                <a16:creationId xmlns:a16="http://schemas.microsoft.com/office/drawing/2014/main" id="{884E9F43-1952-4ADA-ADE7-25D5354244EA}"/>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E8D71E-8975-49E2-87AE-1E9AE6FA9040}"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12/13/2021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245A4843-8615-4F6A-9060-BD7DB02259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23100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495800"/>
            <a:ext cx="6400800" cy="4319587"/>
          </a:xfrm>
        </p:spPr>
        <p:txBody>
          <a:bodyPr/>
          <a:lstStyle/>
          <a:p>
            <a:pPr marL="0" indent="0">
              <a:spcBef>
                <a:spcPts val="600"/>
              </a:spcBef>
              <a:buNone/>
            </a:pPr>
            <a:r>
              <a:rPr lang="en-US" b="1" i="0" u="none" strike="noStrike" baseline="0" dirty="0">
                <a:solidFill>
                  <a:srgbClr val="C00000"/>
                </a:solidFill>
                <a:latin typeface="Open Sans" panose="020B0606030504020204" pitchFamily="34" charset="0"/>
                <a:ea typeface="Open Sans" panose="020B0606030504020204" pitchFamily="34" charset="0"/>
                <a:cs typeface="Open Sans" panose="020B0606030504020204" pitchFamily="34" charset="0"/>
              </a:rPr>
              <a:t>All health plans include full prescription drug benefits </a:t>
            </a:r>
          </a:p>
          <a:p>
            <a:pPr>
              <a:spcBef>
                <a:spcPts val="600"/>
              </a:spcBef>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The health plan you choose</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determines your out-of-pocket prescription costs (copay or coinsurance, deductible and out-of-pocket maximum).</a:t>
            </a:r>
          </a:p>
          <a:p>
            <a:pPr marL="225425" indent="-225425">
              <a:spcBef>
                <a:spcPts val="600"/>
              </a:spcBef>
            </a:pP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How much you pay depends on three things: </a:t>
            </a:r>
          </a:p>
          <a:p>
            <a:pPr marL="231775" lvl="1" indent="6350">
              <a:spcBef>
                <a:spcPts val="600"/>
              </a:spcBef>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he drug tier – if you choose a generic, preferred brand, non-preferred brand or specialty drug; </a:t>
            </a:r>
          </a:p>
          <a:p>
            <a:pPr marL="231775" lvl="1" indent="6350">
              <a:spcBef>
                <a:spcPts val="600"/>
              </a:spcBef>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he day supply you receive – 30-day (or &lt;30) supply or a 90-day (&gt;31) supply; and </a:t>
            </a:r>
          </a:p>
          <a:p>
            <a:pPr marL="231775" lvl="1" indent="6350">
              <a:spcBef>
                <a:spcPts val="600"/>
              </a:spcBef>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W</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here you fill your prescription – at a retail, Retail-90 or mail order pharmacy.</a:t>
            </a:r>
          </a:p>
          <a:p>
            <a:pPr>
              <a:spcBef>
                <a:spcPts val="600"/>
              </a:spcBef>
            </a:pP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a:t>
            </a:r>
            <a:r>
              <a:rPr lang="en-US"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info.caremark.com/stateoftn </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to locate a pharmacy, compare estimated drug costs by plan and register on the CVS Caremark site. Once registered, get details about your drug costs and savings, download the mobile app and more!</a:t>
            </a: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a:spcBef>
                <a:spcPts val="600"/>
              </a:spcBef>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Learn more about benefits, vaccines and how to save money at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tn.gov/PartnersForHealth</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 under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Health Options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Pharmacy</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a:t>
            </a:r>
          </a:p>
          <a:p>
            <a:pPr marL="225425" indent="-225425">
              <a:spcBef>
                <a:spcPts val="600"/>
              </a:spcBef>
            </a:pP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Contact: </a:t>
            </a:r>
            <a:r>
              <a:rPr lang="en-US"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CVS Caremark</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877.522.8679, 24/7, info.caremark.com/stateoftn</a:t>
            </a: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Date Placeholder 3">
            <a:extLst>
              <a:ext uri="{FF2B5EF4-FFF2-40B4-BE49-F238E27FC236}">
                <a16:creationId xmlns:a16="http://schemas.microsoft.com/office/drawing/2014/main" id="{326A624B-FBC0-440B-A55B-349450C51EF3}"/>
              </a:ext>
            </a:extLst>
          </p:cNvPr>
          <p:cNvSpPr>
            <a:spLocks noGrp="1"/>
          </p:cNvSpPr>
          <p:nvPr>
            <p:ph type="dt" idx="1"/>
          </p:nvPr>
        </p:nvSpPr>
        <p:spPr/>
        <p:txBody>
          <a:bodyPr/>
          <a:lstStyle/>
          <a:p>
            <a:fld id="{EDCEB48C-5DAF-4CE5-9257-CFB3D0EC33D9}" type="datetime1">
              <a:rPr lang="en-US" smtClean="0"/>
              <a:t>12/13/2021</a:t>
            </a:fld>
            <a:endParaRPr lang="en-US" dirty="0"/>
          </a:p>
        </p:txBody>
      </p:sp>
      <p:sp>
        <p:nvSpPr>
          <p:cNvPr id="5" name="Slide Number Placeholder 4">
            <a:extLst>
              <a:ext uri="{FF2B5EF4-FFF2-40B4-BE49-F238E27FC236}">
                <a16:creationId xmlns:a16="http://schemas.microsoft.com/office/drawing/2014/main" id="{A2DDC942-7502-46DB-8827-55BDC667706F}"/>
              </a:ext>
            </a:extLst>
          </p:cNvPr>
          <p:cNvSpPr>
            <a:spLocks noGrp="1"/>
          </p:cNvSpPr>
          <p:nvPr>
            <p:ph type="sldNum" sz="quarter" idx="5"/>
          </p:nvPr>
        </p:nvSpPr>
        <p:spPr/>
        <p:txBody>
          <a:bodyPr/>
          <a:lstStyle/>
          <a:p>
            <a:fld id="{DE8B79F1-B7B6-4FD2-9263-BB9B47A67CD8}" type="slidenum">
              <a:rPr lang="en-US" smtClean="0"/>
              <a:t>24</a:t>
            </a:fld>
            <a:endParaRPr lang="en-US" dirty="0"/>
          </a:p>
        </p:txBody>
      </p:sp>
    </p:spTree>
    <p:extLst>
      <p:ext uri="{BB962C8B-B14F-4D97-AF65-F5344CB8AC3E}">
        <p14:creationId xmlns:p14="http://schemas.microsoft.com/office/powerpoint/2010/main" val="1181976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770284" y="4483751"/>
            <a:ext cx="5851525" cy="4319587"/>
          </a:xfrm>
        </p:spPr>
        <p:txBody>
          <a:bodyPr/>
          <a:lstStyle/>
          <a:p>
            <a:pPr marL="6636" lvl="3" fontAlgn="base">
              <a:lnSpc>
                <a:spcPct val="90000"/>
              </a:lnSpc>
              <a:spcBef>
                <a:spcPts val="627"/>
              </a:spcBef>
              <a:buClr>
                <a:srgbClr val="C4262E"/>
              </a:buClr>
              <a:buSzPct val="110000"/>
              <a:defRP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Here are pharmacy copays and coinsurance costs by plan. Find the full comparison charts at tn.gov/PartnersForHealth under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Health Options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and</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 Pharmacy</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p>
          <a:p>
            <a:endParaRPr lang="en-US" dirty="0"/>
          </a:p>
        </p:txBody>
      </p:sp>
      <p:sp>
        <p:nvSpPr>
          <p:cNvPr id="4" name="Date Placeholder 3">
            <a:extLst>
              <a:ext uri="{FF2B5EF4-FFF2-40B4-BE49-F238E27FC236}">
                <a16:creationId xmlns:a16="http://schemas.microsoft.com/office/drawing/2014/main" id="{2920278F-AF73-40F2-A9A6-795B0FA5BF49}"/>
              </a:ext>
            </a:extLst>
          </p:cNvPr>
          <p:cNvSpPr>
            <a:spLocks noGrp="1"/>
          </p:cNvSpPr>
          <p:nvPr>
            <p:ph type="dt" idx="1"/>
          </p:nvPr>
        </p:nvSpPr>
        <p:spPr/>
        <p:txBody>
          <a:bodyPr/>
          <a:lstStyle/>
          <a:p>
            <a:fld id="{ABDBD159-8F06-40AE-A7BA-F1F71CEAF663}" type="datetime1">
              <a:rPr lang="en-US" smtClean="0"/>
              <a:t>12/13/2021</a:t>
            </a:fld>
            <a:endParaRPr lang="en-US" dirty="0"/>
          </a:p>
        </p:txBody>
      </p:sp>
      <p:sp>
        <p:nvSpPr>
          <p:cNvPr id="5" name="Slide Number Placeholder 4">
            <a:extLst>
              <a:ext uri="{FF2B5EF4-FFF2-40B4-BE49-F238E27FC236}">
                <a16:creationId xmlns:a16="http://schemas.microsoft.com/office/drawing/2014/main" id="{9F069E21-BBEB-4B34-8DE3-C40B06433461}"/>
              </a:ext>
            </a:extLst>
          </p:cNvPr>
          <p:cNvSpPr>
            <a:spLocks noGrp="1"/>
          </p:cNvSpPr>
          <p:nvPr>
            <p:ph type="sldNum" sz="quarter" idx="5"/>
          </p:nvPr>
        </p:nvSpPr>
        <p:spPr/>
        <p:txBody>
          <a:bodyPr/>
          <a:lstStyle/>
          <a:p>
            <a:fld id="{DE8B79F1-B7B6-4FD2-9263-BB9B47A67CD8}" type="slidenum">
              <a:rPr lang="en-US" smtClean="0"/>
              <a:t>25</a:t>
            </a:fld>
            <a:endParaRPr lang="en-US" dirty="0"/>
          </a:p>
        </p:txBody>
      </p:sp>
    </p:spTree>
    <p:extLst>
      <p:ext uri="{BB962C8B-B14F-4D97-AF65-F5344CB8AC3E}">
        <p14:creationId xmlns:p14="http://schemas.microsoft.com/office/powerpoint/2010/main" val="1795166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533400" y="4560892"/>
            <a:ext cx="6400800" cy="4319587"/>
          </a:xfrm>
        </p:spPr>
        <p:txBody>
          <a:bodyPr/>
          <a:lstStyle/>
          <a:p>
            <a:pPr marL="0" indent="0" eaLnBrk="0" fontAlgn="base" hangingPunct="0">
              <a:spcBef>
                <a:spcPts val="0"/>
              </a:spcBef>
              <a:spcAft>
                <a:spcPts val="600"/>
              </a:spcAft>
              <a:buClr>
                <a:srgbClr val="C4262E"/>
              </a:buClr>
              <a:buSzPct val="110000"/>
              <a:buNone/>
              <a:defRPr/>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All health plan members have access to telehealth visits </a:t>
            </a:r>
            <a:endParaRPr lang="en-US" sz="12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eaLnBrk="0" fontAlgn="base" hangingPunct="0">
              <a:spcBef>
                <a:spcPts val="0"/>
              </a:spcBef>
              <a:spcAft>
                <a:spcPts val="600"/>
              </a:spcAft>
              <a:buClr>
                <a:srgbClr val="C4262E"/>
              </a:buClr>
              <a:buSzPct val="110000"/>
              <a:defRPr/>
            </a:pPr>
            <a:r>
              <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PhysicianNow and MDLive carrier-sponsored 24/7 virtual medical care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T</a:t>
            </a:r>
            <a:r>
              <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alk to a doctor for non-emergency medical care by phone, computer or tablet from anywhere. </a:t>
            </a:r>
          </a:p>
          <a:p>
            <a:pPr eaLnBrk="0" fontAlgn="base" hangingPunct="0">
              <a:spcBef>
                <a:spcPts val="0"/>
              </a:spcBef>
              <a:spcAft>
                <a:spcPts val="600"/>
              </a:spcAft>
              <a:buClr>
                <a:srgbClr val="C4262E"/>
              </a:buClr>
              <a:buSzPct val="110000"/>
              <a:defRPr/>
            </a:pPr>
            <a:r>
              <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Cost is less than a typical office visit when you use PhysicianNow or MDLive programs sponsored by BlueCross BlueShield and Cigna.</a:t>
            </a:r>
          </a:p>
          <a:p>
            <a:pPr marL="225425" indent="-225425" eaLnBrk="0" fontAlgn="base" hangingPunct="0">
              <a:spcBef>
                <a:spcPts val="0"/>
              </a:spcBef>
              <a:spcAft>
                <a:spcPts val="600"/>
              </a:spcAft>
              <a:buClr>
                <a:srgbClr val="C4262E"/>
              </a:buClr>
              <a:buSzPct val="110000"/>
              <a:defRPr/>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Physician Now and MDLive telehealth program costs</a:t>
            </a:r>
            <a:r>
              <a:rPr lang="en-US" sz="12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a:t>
            </a:r>
          </a:p>
          <a:p>
            <a:pPr marL="625475" lvl="1" indent="-225425" eaLnBrk="0" fontAlgn="base" hangingPunct="0">
              <a:spcBef>
                <a:spcPts val="0"/>
              </a:spcBef>
              <a:spcAft>
                <a:spcPts val="600"/>
              </a:spcAft>
              <a:buClr>
                <a:srgbClr val="C4262E"/>
              </a:buClr>
              <a:buSzPct val="110000"/>
              <a:defRPr/>
            </a:pPr>
            <a:r>
              <a:rPr lang="en-US" sz="12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PPO members: </a:t>
            </a:r>
            <a:r>
              <a:rPr lang="en-US" sz="120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Copay is $15</a:t>
            </a:r>
          </a:p>
          <a:p>
            <a:pPr marL="625475" lvl="1" indent="-225425" eaLnBrk="0" fontAlgn="base" hangingPunct="0">
              <a:spcBef>
                <a:spcPts val="0"/>
              </a:spcBef>
              <a:spcAft>
                <a:spcPts val="600"/>
              </a:spcAft>
              <a:buClr>
                <a:srgbClr val="C4262E"/>
              </a:buClr>
              <a:buSzPct val="110000"/>
              <a:defRPr/>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CDHP members: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Pay the negotiated rate per visit until reaching the deductible – then primary office visit coinsurance applies</a:t>
            </a:r>
          </a:p>
          <a:p>
            <a:pPr marL="625475" lvl="1" indent="-225425" eaLnBrk="0" fontAlgn="base" hangingPunct="0">
              <a:spcBef>
                <a:spcPts val="0"/>
              </a:spcBef>
              <a:spcAft>
                <a:spcPts val="600"/>
              </a:spcAft>
              <a:buClr>
                <a:srgbClr val="C4262E"/>
              </a:buClr>
              <a:buSzPct val="110000"/>
              <a:defRPr/>
            </a:pPr>
            <a:r>
              <a:rPr lang="en-US" sz="120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Members log in and select the service – details are on the website</a:t>
            </a:r>
            <a:endParaRPr lang="en-US" sz="12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lvl="0" eaLnBrk="0" fontAlgn="base" hangingPunct="0">
              <a:buClr>
                <a:srgbClr val="C4262E"/>
              </a:buClr>
              <a:buSzPct val="110000"/>
              <a:defRPr/>
            </a:pPr>
            <a:endParaRPr lang="en-US" sz="1200" dirty="0">
              <a:solidFill>
                <a:schemeClr val="tx2"/>
              </a:solidFill>
              <a:latin typeface="Open Sans"/>
              <a:cs typeface="Open Sans"/>
            </a:endParaRPr>
          </a:p>
          <a:p>
            <a:pPr lvl="0" eaLnBrk="0" fontAlgn="base" hangingPunct="0">
              <a:buClr>
                <a:srgbClr val="C4262E"/>
              </a:buClr>
              <a:buSzPct val="110000"/>
              <a:defRPr/>
            </a:pPr>
            <a:r>
              <a:rPr lang="en-US" sz="1200" dirty="0">
                <a:solidFill>
                  <a:schemeClr val="tx2"/>
                </a:solidFill>
                <a:latin typeface="Open Sans"/>
                <a:cs typeface="Open Sans"/>
              </a:rPr>
              <a:t>Find more information at </a:t>
            </a:r>
            <a:r>
              <a:rPr lang="en-US" sz="1200" u="sng" dirty="0">
                <a:solidFill>
                  <a:schemeClr val="tx2"/>
                </a:solidFill>
                <a:latin typeface="Open Sans"/>
                <a:cs typeface="Open Sans"/>
              </a:rPr>
              <a:t>tn.gov/PartnersForHealth </a:t>
            </a:r>
            <a:r>
              <a:rPr lang="en-US" sz="1200" dirty="0">
                <a:solidFill>
                  <a:schemeClr val="tx2"/>
                </a:solidFill>
                <a:latin typeface="Open Sans"/>
                <a:cs typeface="Open Sans"/>
              </a:rPr>
              <a:t>under </a:t>
            </a:r>
            <a:r>
              <a:rPr lang="en-US" sz="1200" b="1" dirty="0">
                <a:solidFill>
                  <a:schemeClr val="tx2"/>
                </a:solidFill>
                <a:latin typeface="Open Sans"/>
                <a:cs typeface="Open Sans"/>
              </a:rPr>
              <a:t>Health Options </a:t>
            </a:r>
            <a:r>
              <a:rPr lang="en-US" sz="1200" dirty="0">
                <a:solidFill>
                  <a:schemeClr val="tx2"/>
                </a:solidFill>
                <a:latin typeface="Open Sans"/>
                <a:cs typeface="Open Sans"/>
              </a:rPr>
              <a:t>and </a:t>
            </a:r>
            <a:r>
              <a:rPr lang="en-US" sz="1200" b="1" dirty="0">
                <a:solidFill>
                  <a:schemeClr val="tx2"/>
                </a:solidFill>
                <a:latin typeface="Open Sans"/>
                <a:cs typeface="Open Sans"/>
              </a:rPr>
              <a:t>Telehealth</a:t>
            </a:r>
            <a:r>
              <a:rPr lang="en-US" sz="1200" dirty="0">
                <a:solidFill>
                  <a:schemeClr val="tx2"/>
                </a:solidFill>
                <a:latin typeface="Open Sans"/>
                <a:cs typeface="Open Sans"/>
              </a:rPr>
              <a:t>.</a:t>
            </a:r>
          </a:p>
          <a:p>
            <a:endParaRPr lang="en-US" dirty="0"/>
          </a:p>
        </p:txBody>
      </p:sp>
      <p:sp>
        <p:nvSpPr>
          <p:cNvPr id="4" name="Date Placeholder 3">
            <a:extLst>
              <a:ext uri="{FF2B5EF4-FFF2-40B4-BE49-F238E27FC236}">
                <a16:creationId xmlns:a16="http://schemas.microsoft.com/office/drawing/2014/main" id="{FB2E7C95-5F61-4DE1-BB8A-9809F903B434}"/>
              </a:ext>
            </a:extLst>
          </p:cNvPr>
          <p:cNvSpPr>
            <a:spLocks noGrp="1"/>
          </p:cNvSpPr>
          <p:nvPr>
            <p:ph type="dt" idx="1"/>
          </p:nvPr>
        </p:nvSpPr>
        <p:spPr/>
        <p:txBody>
          <a:bodyPr/>
          <a:lstStyle/>
          <a:p>
            <a:fld id="{6FC953C4-DFB4-45BE-8CD1-8BD7263E3BF4}" type="datetime1">
              <a:rPr lang="en-US" smtClean="0"/>
              <a:t>12/13/2021</a:t>
            </a:fld>
            <a:endParaRPr lang="en-US" dirty="0"/>
          </a:p>
        </p:txBody>
      </p:sp>
      <p:sp>
        <p:nvSpPr>
          <p:cNvPr id="5" name="Slide Number Placeholder 4">
            <a:extLst>
              <a:ext uri="{FF2B5EF4-FFF2-40B4-BE49-F238E27FC236}">
                <a16:creationId xmlns:a16="http://schemas.microsoft.com/office/drawing/2014/main" id="{B76FF1DE-18D2-46A1-B659-9151E1023C4F}"/>
              </a:ext>
            </a:extLst>
          </p:cNvPr>
          <p:cNvSpPr>
            <a:spLocks noGrp="1"/>
          </p:cNvSpPr>
          <p:nvPr>
            <p:ph type="sldNum" sz="quarter" idx="5"/>
          </p:nvPr>
        </p:nvSpPr>
        <p:spPr/>
        <p:txBody>
          <a:bodyPr/>
          <a:lstStyle/>
          <a:p>
            <a:fld id="{DE8B79F1-B7B6-4FD2-9263-BB9B47A67CD8}" type="slidenum">
              <a:rPr lang="en-US" smtClean="0"/>
              <a:t>26</a:t>
            </a:fld>
            <a:endParaRPr lang="en-US" dirty="0"/>
          </a:p>
        </p:txBody>
      </p:sp>
    </p:spTree>
    <p:extLst>
      <p:ext uri="{BB962C8B-B14F-4D97-AF65-F5344CB8AC3E}">
        <p14:creationId xmlns:p14="http://schemas.microsoft.com/office/powerpoint/2010/main" val="38133134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6888" y="787400"/>
            <a:ext cx="6400800" cy="3600450"/>
          </a:xfrm>
        </p:spPr>
      </p:sp>
      <p:sp>
        <p:nvSpPr>
          <p:cNvPr id="3" name="Notes Placeholder 2"/>
          <p:cNvSpPr>
            <a:spLocks noGrp="1"/>
          </p:cNvSpPr>
          <p:nvPr>
            <p:ph type="body" idx="1"/>
          </p:nvPr>
        </p:nvSpPr>
        <p:spPr>
          <a:xfrm>
            <a:off x="496888" y="4560892"/>
            <a:ext cx="6400800" cy="4319587"/>
          </a:xfrm>
        </p:spPr>
        <p:txBody>
          <a:bodyPr/>
          <a:lstStyle/>
          <a:p>
            <a:pPr marL="0" indent="0" fontAlgn="base">
              <a:spcBef>
                <a:spcPts val="600"/>
              </a:spcBef>
              <a:buClr>
                <a:srgbClr val="C4262E"/>
              </a:buClr>
              <a:buSzPct val="110000"/>
              <a:buNone/>
              <a:defRPr/>
            </a:pP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Behavioral health benefits available to members/dependents enrolled in medical insurance. </a:t>
            </a:r>
          </a:p>
          <a:p>
            <a:pPr marL="0" indent="0" fontAlgn="base">
              <a:spcBef>
                <a:spcPts val="600"/>
              </a:spcBef>
              <a:buClr>
                <a:srgbClr val="C4262E"/>
              </a:buClr>
              <a:buSzPct val="110000"/>
              <a:buNone/>
              <a:defRPr/>
            </a:pPr>
            <a:r>
              <a:rPr lang="en-US" sz="1200" b="1"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All members will receive an Optum ID card for services. </a:t>
            </a:r>
          </a:p>
          <a:p>
            <a:pPr marL="0" indent="0" fontAlgn="base">
              <a:lnSpc>
                <a:spcPct val="90000"/>
              </a:lnSpc>
              <a:spcBef>
                <a:spcPct val="65000"/>
              </a:spcBef>
              <a:buClr>
                <a:srgbClr val="C4262E"/>
              </a:buClr>
              <a:buSzPct val="110000"/>
              <a:buNone/>
              <a:defRPr/>
            </a:pP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Optum </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can find a network provider (in-person or virtual visits), explain benefits, identify best treatment options, schedule appointments and answer questions.</a:t>
            </a:r>
          </a:p>
          <a:p>
            <a:pPr marL="209550" indent="-209550" fontAlgn="base">
              <a:lnSpc>
                <a:spcPct val="90000"/>
              </a:lnSpc>
              <a:spcBef>
                <a:spcPct val="65000"/>
              </a:spcBef>
              <a:buClr>
                <a:srgbClr val="C4262E"/>
              </a:buClr>
              <a:buSzPct val="110000"/>
              <a:defRPr/>
            </a:pP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Services include:</a:t>
            </a:r>
          </a:p>
          <a:p>
            <a:pPr marL="463550" lvl="1" indent="-209550" fontAlgn="base">
              <a:lnSpc>
                <a:spcPct val="120000"/>
              </a:lnSpc>
              <a:spcBef>
                <a:spcPts val="0"/>
              </a:spcBef>
              <a:buClr>
                <a:srgbClr val="C4262E"/>
              </a:buClr>
              <a:buSzPct val="110000"/>
              <a:defRPr/>
            </a:pP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First Call Provider Search </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HERE4TN team will help you find a provider based on your specific needs</a:t>
            </a:r>
          </a:p>
          <a:p>
            <a:pPr marL="463550" lvl="1" indent="-209550" fontAlgn="base">
              <a:lnSpc>
                <a:spcPct val="120000"/>
              </a:lnSpc>
              <a:spcBef>
                <a:spcPts val="0"/>
              </a:spcBef>
              <a:buClr>
                <a:srgbClr val="C4262E"/>
              </a:buClr>
              <a:buSzPct val="110000"/>
              <a:defRPr/>
            </a:pP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TalkSpace online therapy </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communicate with a therapist by text, audio or video 24/7 from your smartphone – cost share applies</a:t>
            </a:r>
          </a:p>
          <a:p>
            <a:pPr marL="463550" lvl="1" indent="-209550" fontAlgn="base">
              <a:lnSpc>
                <a:spcPct val="120000"/>
              </a:lnSpc>
              <a:spcBef>
                <a:spcPts val="0"/>
              </a:spcBef>
              <a:buClr>
                <a:srgbClr val="C4262E"/>
              </a:buClr>
              <a:buSzPct val="110000"/>
              <a:defRPr/>
            </a:pP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Substance User Disorder Preferred Facility Network</a:t>
            </a:r>
          </a:p>
          <a:p>
            <a:pPr marL="463550" lvl="1" indent="-209550" fontAlgn="base">
              <a:lnSpc>
                <a:spcPct val="120000"/>
              </a:lnSpc>
              <a:spcBef>
                <a:spcPts val="0"/>
              </a:spcBef>
              <a:buClr>
                <a:srgbClr val="C4262E"/>
              </a:buClr>
              <a:buSzPct val="110000"/>
              <a:defRPr/>
            </a:pP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Sanvello </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on-demand mobile app to help with stress, anxiety and depression</a:t>
            </a:r>
          </a:p>
          <a:p>
            <a:pPr marL="0" lvl="3" indent="0" fontAlgn="base">
              <a:lnSpc>
                <a:spcPct val="90000"/>
              </a:lnSpc>
              <a:spcBef>
                <a:spcPct val="15000"/>
              </a:spcBef>
              <a:buClr>
                <a:srgbClr val="C4262E"/>
              </a:buClr>
              <a:buSzPct val="110000"/>
              <a:buNone/>
              <a:defRPr/>
            </a:pPr>
            <a:endPar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lvl="3" indent="0" fontAlgn="base">
              <a:lnSpc>
                <a:spcPct val="90000"/>
              </a:lnSpc>
              <a:spcBef>
                <a:spcPct val="15000"/>
              </a:spcBef>
              <a:buClr>
                <a:srgbClr val="C4262E"/>
              </a:buClr>
              <a:buSzPct val="110000"/>
              <a:buNone/>
              <a:defRPr/>
            </a:pP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tn.gov/PartnersForHealth under </a:t>
            </a: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Health Options </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Behavioral Health </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for details.</a:t>
            </a:r>
          </a:p>
          <a:p>
            <a:pPr marL="0" lvl="3" indent="0" fontAlgn="base">
              <a:lnSpc>
                <a:spcPct val="90000"/>
              </a:lnSpc>
              <a:spcBef>
                <a:spcPct val="15000"/>
              </a:spcBef>
              <a:buClr>
                <a:srgbClr val="C4262E"/>
              </a:buClr>
              <a:buSzPct val="110000"/>
              <a:buNone/>
              <a:defRPr/>
            </a:pP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To access all programs and services </a:t>
            </a: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and get help finding a provider</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contact</a:t>
            </a:r>
            <a:r>
              <a:rPr lang="en-US" sz="1200" strike="sngStrike"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Optum at 855.HERE4TN (855.437.3486), 24/7 or </a:t>
            </a: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HERE4TN.com</a:t>
            </a:r>
          </a:p>
          <a:p>
            <a:endParaRPr lang="en-US" dirty="0"/>
          </a:p>
        </p:txBody>
      </p:sp>
      <p:sp>
        <p:nvSpPr>
          <p:cNvPr id="4" name="Date Placeholder 3">
            <a:extLst>
              <a:ext uri="{FF2B5EF4-FFF2-40B4-BE49-F238E27FC236}">
                <a16:creationId xmlns:a16="http://schemas.microsoft.com/office/drawing/2014/main" id="{E5C432D9-2B44-418F-90BD-EF5A1EFE83C3}"/>
              </a:ext>
            </a:extLst>
          </p:cNvPr>
          <p:cNvSpPr>
            <a:spLocks noGrp="1"/>
          </p:cNvSpPr>
          <p:nvPr>
            <p:ph type="dt" idx="1"/>
          </p:nvPr>
        </p:nvSpPr>
        <p:spPr/>
        <p:txBody>
          <a:bodyPr/>
          <a:lstStyle/>
          <a:p>
            <a:fld id="{17C26491-7983-4E4B-ABF9-524036BAD88A}" type="datetime1">
              <a:rPr lang="en-US" smtClean="0"/>
              <a:t>12/13/2021</a:t>
            </a:fld>
            <a:endParaRPr lang="en-US" dirty="0"/>
          </a:p>
        </p:txBody>
      </p:sp>
      <p:sp>
        <p:nvSpPr>
          <p:cNvPr id="5" name="Slide Number Placeholder 4">
            <a:extLst>
              <a:ext uri="{FF2B5EF4-FFF2-40B4-BE49-F238E27FC236}">
                <a16:creationId xmlns:a16="http://schemas.microsoft.com/office/drawing/2014/main" id="{49413D29-8B8D-4767-BC97-48E03DBDFC49}"/>
              </a:ext>
            </a:extLst>
          </p:cNvPr>
          <p:cNvSpPr>
            <a:spLocks noGrp="1"/>
          </p:cNvSpPr>
          <p:nvPr>
            <p:ph type="sldNum" sz="quarter" idx="5"/>
          </p:nvPr>
        </p:nvSpPr>
        <p:spPr/>
        <p:txBody>
          <a:bodyPr/>
          <a:lstStyle/>
          <a:p>
            <a:fld id="{DE8B79F1-B7B6-4FD2-9263-BB9B47A67CD8}" type="slidenum">
              <a:rPr lang="en-US" smtClean="0"/>
              <a:t>27</a:t>
            </a:fld>
            <a:endParaRPr lang="en-US" dirty="0"/>
          </a:p>
        </p:txBody>
      </p:sp>
    </p:spTree>
    <p:extLst>
      <p:ext uri="{BB962C8B-B14F-4D97-AF65-F5344CB8AC3E}">
        <p14:creationId xmlns:p14="http://schemas.microsoft.com/office/powerpoint/2010/main" val="245692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400800" cy="4319587"/>
          </a:xfrm>
        </p:spPr>
        <p:txBody>
          <a:bodyPr/>
          <a:lstStyle/>
          <a:p>
            <a:pPr marL="0" indent="0" fontAlgn="base">
              <a:lnSpc>
                <a:spcPct val="90000"/>
              </a:lnSpc>
              <a:spcBef>
                <a:spcPts val="600"/>
              </a:spcBef>
              <a:spcAft>
                <a:spcPts val="600"/>
              </a:spcAft>
              <a:buClr>
                <a:srgbClr val="C4262E"/>
              </a:buClr>
              <a:buSzPct val="110000"/>
              <a:buNone/>
              <a:defRPr/>
            </a:pP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Here4TN EAP available to all benefits-eligible state/higher education employees and eligible dependents, even if not enrolled in a health plan. </a:t>
            </a:r>
          </a:p>
          <a:p>
            <a:pPr marL="0" indent="0" fontAlgn="base">
              <a:spcBef>
                <a:spcPts val="0"/>
              </a:spcBef>
              <a:buClr>
                <a:srgbClr val="C4262E"/>
              </a:buClr>
              <a:buSzPct val="110000"/>
              <a:buNone/>
              <a:defRPr/>
            </a:pP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Services are offered at </a:t>
            </a: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no cost </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to individuals eligible to participate. Specialists available 24/7 to assist with stress, legal, financial, mediation and work/life services.</a:t>
            </a:r>
          </a:p>
          <a:p>
            <a:pPr marL="0" indent="0" fontAlgn="base">
              <a:spcBef>
                <a:spcPts val="0"/>
              </a:spcBef>
              <a:buClr>
                <a:srgbClr val="C4262E"/>
              </a:buClr>
              <a:buSzPct val="110000"/>
              <a:buNone/>
              <a:defRPr/>
            </a:pPr>
            <a:endPar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09550" indent="-209550" fontAlgn="base">
              <a:spcBef>
                <a:spcPts val="0"/>
              </a:spcBef>
              <a:buClr>
                <a:srgbClr val="C4262E"/>
              </a:buClr>
              <a:buSzPct val="110000"/>
              <a:defRPr/>
            </a:pP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Services include:</a:t>
            </a:r>
          </a:p>
          <a:p>
            <a:pPr marL="609600" lvl="1" indent="-209550" fontAlgn="base">
              <a:spcBef>
                <a:spcPts val="0"/>
              </a:spcBef>
              <a:buClr>
                <a:srgbClr val="C4262E"/>
              </a:buClr>
              <a:buSzPct val="110000"/>
              <a:defRPr/>
            </a:pP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First Call Provider Search </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HERE4TN team will help you find a provider based on your specific needs</a:t>
            </a:r>
          </a:p>
          <a:p>
            <a:pPr marL="609600" lvl="1" indent="-209550" fontAlgn="base">
              <a:spcBef>
                <a:spcPts val="0"/>
              </a:spcBef>
              <a:buClr>
                <a:srgbClr val="C4262E"/>
              </a:buClr>
              <a:buSzPct val="110000"/>
              <a:defRPr/>
            </a:pP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Short-term counseling </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five visits, per problem, per year, per individual at no cost to you. By phone or virtual visit. Prior authorization required. </a:t>
            </a:r>
          </a:p>
          <a:p>
            <a:pPr marL="609600" lvl="1" indent="-209550" fontAlgn="base">
              <a:spcBef>
                <a:spcPts val="0"/>
              </a:spcBef>
              <a:buClr>
                <a:srgbClr val="C4262E"/>
              </a:buClr>
              <a:buSzPct val="110000"/>
              <a:defRPr/>
            </a:pP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Sanvello</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 on-demand mobile app to help with stress, anxiety and depression</a:t>
            </a:r>
          </a:p>
          <a:p>
            <a:pPr marL="609600" lvl="1" indent="-209550" fontAlgn="base">
              <a:spcBef>
                <a:spcPts val="0"/>
              </a:spcBef>
              <a:buClr>
                <a:srgbClr val="C4262E"/>
              </a:buClr>
              <a:buSzPct val="110000"/>
              <a:defRPr/>
            </a:pP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Take Charge at Work </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telephonic coaching program helps members with depression improve performance at work</a:t>
            </a:r>
          </a:p>
          <a:p>
            <a:pPr marL="0" indent="0" fontAlgn="base">
              <a:lnSpc>
                <a:spcPct val="90000"/>
              </a:lnSpc>
              <a:spcBef>
                <a:spcPts val="600"/>
              </a:spcBef>
              <a:spcAft>
                <a:spcPts val="600"/>
              </a:spcAft>
              <a:buClr>
                <a:srgbClr val="C4262E"/>
              </a:buClr>
              <a:buSzPct val="110000"/>
              <a:buNone/>
              <a:defRPr/>
            </a:pP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a:t>
            </a: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tn.gov/PartnersForHealth</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under </a:t>
            </a: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Other Benefits</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and </a:t>
            </a: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EAP </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for details.</a:t>
            </a:r>
          </a:p>
          <a:p>
            <a:pPr marL="0" indent="0" fontAlgn="base">
              <a:lnSpc>
                <a:spcPct val="90000"/>
              </a:lnSpc>
              <a:spcBef>
                <a:spcPts val="600"/>
              </a:spcBef>
              <a:spcAft>
                <a:spcPts val="600"/>
              </a:spcAft>
              <a:buClr>
                <a:srgbClr val="C4262E"/>
              </a:buClr>
              <a:buSzPct val="110000"/>
              <a:buNone/>
              <a:defRPr/>
            </a:pP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For EAP programs and services </a:t>
            </a: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and help finding a provider</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contact Optum at 855.HERE4TN (855.437.3486), 24/7 or </a:t>
            </a: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Here4TN.com</a:t>
            </a:r>
          </a:p>
          <a:p>
            <a:endParaRPr lang="en-US" dirty="0"/>
          </a:p>
        </p:txBody>
      </p:sp>
      <p:sp>
        <p:nvSpPr>
          <p:cNvPr id="4" name="Date Placeholder 3">
            <a:extLst>
              <a:ext uri="{FF2B5EF4-FFF2-40B4-BE49-F238E27FC236}">
                <a16:creationId xmlns:a16="http://schemas.microsoft.com/office/drawing/2014/main" id="{1370CAF2-C34E-42FC-A114-3BD5B10E11B8}"/>
              </a:ext>
            </a:extLst>
          </p:cNvPr>
          <p:cNvSpPr>
            <a:spLocks noGrp="1"/>
          </p:cNvSpPr>
          <p:nvPr>
            <p:ph type="dt" idx="1"/>
          </p:nvPr>
        </p:nvSpPr>
        <p:spPr/>
        <p:txBody>
          <a:bodyPr/>
          <a:lstStyle/>
          <a:p>
            <a:fld id="{486F71F8-9C8A-409E-80E0-11D99BA4EB72}" type="datetime1">
              <a:rPr lang="en-US" smtClean="0"/>
              <a:t>12/13/2021</a:t>
            </a:fld>
            <a:endParaRPr lang="en-US" dirty="0"/>
          </a:p>
        </p:txBody>
      </p:sp>
      <p:sp>
        <p:nvSpPr>
          <p:cNvPr id="5" name="Slide Number Placeholder 4">
            <a:extLst>
              <a:ext uri="{FF2B5EF4-FFF2-40B4-BE49-F238E27FC236}">
                <a16:creationId xmlns:a16="http://schemas.microsoft.com/office/drawing/2014/main" id="{8F457106-DF2E-4A13-9751-D8FAE20F4150}"/>
              </a:ext>
            </a:extLst>
          </p:cNvPr>
          <p:cNvSpPr>
            <a:spLocks noGrp="1"/>
          </p:cNvSpPr>
          <p:nvPr>
            <p:ph type="sldNum" sz="quarter" idx="5"/>
          </p:nvPr>
        </p:nvSpPr>
        <p:spPr/>
        <p:txBody>
          <a:bodyPr/>
          <a:lstStyle/>
          <a:p>
            <a:fld id="{DE8B79F1-B7B6-4FD2-9263-BB9B47A67CD8}" type="slidenum">
              <a:rPr lang="en-US" smtClean="0"/>
              <a:t>28</a:t>
            </a:fld>
            <a:endParaRPr lang="en-US" dirty="0"/>
          </a:p>
        </p:txBody>
      </p:sp>
    </p:spTree>
    <p:extLst>
      <p:ext uri="{BB962C8B-B14F-4D97-AF65-F5344CB8AC3E}">
        <p14:creationId xmlns:p14="http://schemas.microsoft.com/office/powerpoint/2010/main" val="17726563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381000" y="4560892"/>
            <a:ext cx="6705600" cy="4319587"/>
          </a:xfrm>
        </p:spPr>
        <p:txBody>
          <a:bodyPr/>
          <a:lstStyle/>
          <a:p>
            <a:pPr marL="53975" indent="0" eaLnBrk="0" fontAlgn="base" hangingPunct="0">
              <a:spcBef>
                <a:spcPts val="600"/>
              </a:spcBef>
              <a:buClr>
                <a:srgbClr val="C00000"/>
              </a:buClr>
              <a:buNone/>
            </a:pP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Wellness program </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available for state/higher education employees and spouses (excludes retirees) enrolled in the health plan. </a:t>
            </a:r>
          </a:p>
          <a:p>
            <a:pPr eaLnBrk="0" fontAlgn="base" hangingPunct="0">
              <a:spcBef>
                <a:spcPts val="600"/>
              </a:spcBef>
              <a:buClr>
                <a:srgbClr val="C00000"/>
              </a:buClr>
              <a:buNone/>
            </a:pP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Wellness program includes: </a:t>
            </a:r>
          </a:p>
          <a:p>
            <a:pPr>
              <a:spcBef>
                <a:spcPts val="0"/>
              </a:spcBef>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Cash incentives: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Up to $250 each for enrolled employees and spouses. </a:t>
            </a:r>
          </a:p>
          <a:p>
            <a:pPr marL="231775" lvl="1" indent="-171450">
              <a:spcBef>
                <a:spcPts val="0"/>
              </a:spcBef>
              <a:buFont typeface="Arial" panose="020B0604020202020204" pitchFamily="34" charset="0"/>
              <a:buChar cha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Enrolled state employees can put wellness program cash incentives into their HSAs during Annual Enrollment (counts toward overall HSA IRS annual maximum)</a:t>
            </a:r>
          </a:p>
          <a:p>
            <a:pPr>
              <a:spcBef>
                <a:spcPts val="0"/>
              </a:spcBef>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Weight Management Program: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12-month program for those ready to lose weight. Contact ActiveHealth for details. </a:t>
            </a:r>
          </a:p>
          <a:p>
            <a:pPr marL="0" indent="0">
              <a:spcBef>
                <a:spcPts val="0"/>
              </a:spcBef>
              <a:buNone/>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p>
          <a:p>
            <a:pPr marL="0" indent="0">
              <a:spcBef>
                <a:spcPts val="0"/>
              </a:spcBef>
              <a:buNone/>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Information about programs, activities and a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printable</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Incentive Table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are at tn.gov/PartnersForHealth under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Wellness</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p>
          <a:p>
            <a:pPr marL="0" indent="0">
              <a:spcBef>
                <a:spcPts val="0"/>
              </a:spcBef>
              <a:buNone/>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Contact: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ActiveHealth</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 888.741.3390, M-F 8-8 CT, go.activehealth.com/wellnesstn</a:t>
            </a:r>
          </a:p>
          <a:p>
            <a:pPr marL="0" indent="0" eaLnBrk="0" fontAlgn="base" hangingPunct="0">
              <a:spcBef>
                <a:spcPts val="0"/>
              </a:spcBef>
              <a:buClr>
                <a:srgbClr val="C4262E"/>
              </a:buClr>
              <a:buSzPct val="110000"/>
              <a:buNone/>
              <a:defRPr/>
            </a:pPr>
            <a:endParaRPr lang="en-US" altLang="ja-JP"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eaLnBrk="0" fontAlgn="base" hangingPunct="0">
              <a:spcBef>
                <a:spcPts val="0"/>
              </a:spcBef>
              <a:buClr>
                <a:srgbClr val="C4262E"/>
              </a:buClr>
              <a:buSzPct val="110000"/>
              <a:buNone/>
              <a:defRPr/>
            </a:pPr>
            <a:r>
              <a:rPr lang="en-US" altLang="ja-JP" i="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*Members must be in a positive pay status to receive an incentive. The cash incentive for both the employee and eligible spouse will be deposited directly into the member’s paycheck and will be taxed.</a:t>
            </a:r>
          </a:p>
          <a:p>
            <a:endParaRPr lang="en-US" dirty="0"/>
          </a:p>
        </p:txBody>
      </p:sp>
      <p:sp>
        <p:nvSpPr>
          <p:cNvPr id="4" name="Date Placeholder 3">
            <a:extLst>
              <a:ext uri="{FF2B5EF4-FFF2-40B4-BE49-F238E27FC236}">
                <a16:creationId xmlns:a16="http://schemas.microsoft.com/office/drawing/2014/main" id="{483559D8-0F65-42BF-AF21-A04028BBDDCF}"/>
              </a:ext>
            </a:extLst>
          </p:cNvPr>
          <p:cNvSpPr>
            <a:spLocks noGrp="1"/>
          </p:cNvSpPr>
          <p:nvPr>
            <p:ph type="dt" idx="1"/>
          </p:nvPr>
        </p:nvSpPr>
        <p:spPr/>
        <p:txBody>
          <a:bodyPr/>
          <a:lstStyle/>
          <a:p>
            <a:fld id="{65A631F1-AAAF-4BFB-AC30-E2FD06B5CFAC}" type="datetime1">
              <a:rPr lang="en-US" smtClean="0"/>
              <a:t>12/13/2021</a:t>
            </a:fld>
            <a:endParaRPr lang="en-US" dirty="0"/>
          </a:p>
        </p:txBody>
      </p:sp>
      <p:sp>
        <p:nvSpPr>
          <p:cNvPr id="5" name="Slide Number Placeholder 4">
            <a:extLst>
              <a:ext uri="{FF2B5EF4-FFF2-40B4-BE49-F238E27FC236}">
                <a16:creationId xmlns:a16="http://schemas.microsoft.com/office/drawing/2014/main" id="{365CD20C-CCFF-476D-A697-F1FD6DAA06F6}"/>
              </a:ext>
            </a:extLst>
          </p:cNvPr>
          <p:cNvSpPr>
            <a:spLocks noGrp="1"/>
          </p:cNvSpPr>
          <p:nvPr>
            <p:ph type="sldNum" sz="quarter" idx="5"/>
          </p:nvPr>
        </p:nvSpPr>
        <p:spPr/>
        <p:txBody>
          <a:bodyPr/>
          <a:lstStyle/>
          <a:p>
            <a:fld id="{DE8B79F1-B7B6-4FD2-9263-BB9B47A67CD8}" type="slidenum">
              <a:rPr lang="en-US" smtClean="0"/>
              <a:t>29</a:t>
            </a:fld>
            <a:endParaRPr lang="en-US" dirty="0"/>
          </a:p>
        </p:txBody>
      </p:sp>
    </p:spTree>
    <p:extLst>
      <p:ext uri="{BB962C8B-B14F-4D97-AF65-F5344CB8AC3E}">
        <p14:creationId xmlns:p14="http://schemas.microsoft.com/office/powerpoint/2010/main" val="3766621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731840" y="4560892"/>
            <a:ext cx="5851525" cy="3938532"/>
          </a:xfrm>
        </p:spPr>
        <p:txBody>
          <a:bodyPr/>
          <a:lstStyle/>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0" i="0" u="none" strike="noStrike" kern="1200" cap="none" spc="0" normalizeH="0" baseline="0" noProof="0" dirty="0">
                <a:ln>
                  <a:noFill/>
                </a:ln>
                <a:solidFill>
                  <a:srgbClr val="1B365D"/>
                </a:solidFill>
                <a:effectLst/>
                <a:uLnTx/>
                <a:uFillTx/>
                <a:latin typeface="Open Sans"/>
                <a:ea typeface="+mn-ea"/>
                <a:cs typeface="Open Sans"/>
              </a:rPr>
              <a:t>The State provides a comprehensive benefits package for you and for those you are eligible to cover under your insurance, known as dependents. </a:t>
            </a:r>
          </a:p>
          <a:p>
            <a:pPr marL="231775" marR="0" lvl="0" indent="-23177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a:ea typeface="+mn-ea"/>
                <a:cs typeface="Open Sans"/>
              </a:rPr>
              <a:t>If you are eligible for the State Plan, you may enroll in </a:t>
            </a:r>
            <a:r>
              <a:rPr kumimoji="0" lang="en-US" sz="1200" b="1" i="0" u="none" strike="noStrike" kern="1200" cap="none" spc="0" normalizeH="0" baseline="0" noProof="0" dirty="0">
                <a:ln>
                  <a:noFill/>
                </a:ln>
                <a:solidFill>
                  <a:srgbClr val="1B365D"/>
                </a:solidFill>
                <a:effectLst/>
                <a:uLnTx/>
                <a:uFillTx/>
                <a:latin typeface="Open Sans"/>
                <a:ea typeface="+mn-ea"/>
                <a:cs typeface="Open Sans"/>
              </a:rPr>
              <a:t>health, dental, vision, life </a:t>
            </a:r>
            <a:r>
              <a:rPr kumimoji="0" lang="en-US" sz="1200" b="0" i="0" u="none" strike="noStrike" kern="1200" cap="none" spc="0" normalizeH="0" baseline="0" noProof="0" dirty="0">
                <a:ln>
                  <a:noFill/>
                </a:ln>
                <a:solidFill>
                  <a:srgbClr val="1B365D"/>
                </a:solidFill>
                <a:effectLst/>
                <a:uLnTx/>
                <a:uFillTx/>
                <a:latin typeface="Open Sans"/>
                <a:ea typeface="+mn-ea"/>
                <a:cs typeface="Open Sans"/>
              </a:rPr>
              <a:t>and </a:t>
            </a:r>
            <a:r>
              <a:rPr kumimoji="0" lang="en-US" sz="1200" b="1" i="0" u="none" strike="noStrike" kern="1200" cap="none" spc="0" normalizeH="0" baseline="0" noProof="0" dirty="0">
                <a:ln>
                  <a:noFill/>
                </a:ln>
                <a:solidFill>
                  <a:srgbClr val="1B365D"/>
                </a:solidFill>
                <a:effectLst/>
                <a:uLnTx/>
                <a:uFillTx/>
                <a:latin typeface="Open Sans"/>
                <a:ea typeface="+mn-ea"/>
                <a:cs typeface="Open Sans"/>
              </a:rPr>
              <a:t>disability</a:t>
            </a:r>
            <a:r>
              <a:rPr kumimoji="0" lang="en-US" sz="1200" b="0" i="0" u="none" strike="noStrike" kern="1200" cap="none" spc="0" normalizeH="0" baseline="0" noProof="0" dirty="0">
                <a:ln>
                  <a:noFill/>
                </a:ln>
                <a:solidFill>
                  <a:srgbClr val="1B365D"/>
                </a:solidFill>
                <a:effectLst/>
                <a:uLnTx/>
                <a:uFillTx/>
                <a:latin typeface="Open Sans"/>
                <a:ea typeface="+mn-ea"/>
                <a:cs typeface="Open Sans"/>
              </a:rPr>
              <a:t> insurance. </a:t>
            </a:r>
            <a:r>
              <a:rPr kumimoji="0" lang="en-US" sz="1200" b="1" i="0" u="none" strike="noStrike" kern="1200" cap="none" spc="0" normalizeH="0" baseline="0" noProof="0" dirty="0">
                <a:ln>
                  <a:noFill/>
                </a:ln>
                <a:solidFill>
                  <a:srgbClr val="1B365D"/>
                </a:solidFill>
                <a:effectLst/>
                <a:uLnTx/>
                <a:uFillTx/>
                <a:latin typeface="Open Sans"/>
                <a:ea typeface="+mn-ea"/>
                <a:cs typeface="Open Sans"/>
              </a:rPr>
              <a:t>Flexible spending accounts </a:t>
            </a:r>
            <a:r>
              <a:rPr kumimoji="0" lang="en-US" sz="1200" b="0" i="0" u="none" strike="noStrike" kern="1200" cap="none" spc="0" normalizeH="0" baseline="0" noProof="0" dirty="0">
                <a:ln>
                  <a:noFill/>
                </a:ln>
                <a:solidFill>
                  <a:srgbClr val="1B365D"/>
                </a:solidFill>
                <a:effectLst/>
                <a:uLnTx/>
                <a:uFillTx/>
                <a:latin typeface="Open Sans"/>
                <a:ea typeface="+mn-ea"/>
                <a:cs typeface="Open Sans"/>
              </a:rPr>
              <a:t>and other financial and </a:t>
            </a:r>
            <a:r>
              <a:rPr kumimoji="0" lang="en-US" sz="1200" b="1" i="0" u="none" strike="noStrike" kern="1200" cap="none" spc="0" normalizeH="0" baseline="0" noProof="0" dirty="0">
                <a:ln>
                  <a:noFill/>
                </a:ln>
                <a:solidFill>
                  <a:srgbClr val="1B365D"/>
                </a:solidFill>
                <a:effectLst/>
                <a:uLnTx/>
                <a:uFillTx/>
                <a:latin typeface="Open Sans"/>
                <a:ea typeface="+mn-ea"/>
                <a:cs typeface="Open Sans"/>
              </a:rPr>
              <a:t>counseling benefits </a:t>
            </a:r>
            <a:r>
              <a:rPr kumimoji="0" lang="en-US" sz="1200" b="0" i="0" u="none" strike="noStrike" kern="1200" cap="none" spc="0" normalizeH="0" baseline="0" noProof="0" dirty="0">
                <a:ln>
                  <a:noFill/>
                </a:ln>
                <a:solidFill>
                  <a:srgbClr val="1B365D"/>
                </a:solidFill>
                <a:effectLst/>
                <a:uLnTx/>
                <a:uFillTx/>
                <a:latin typeface="Open Sans"/>
                <a:ea typeface="+mn-ea"/>
                <a:cs typeface="Open Sans"/>
              </a:rPr>
              <a:t>are also available.</a:t>
            </a:r>
          </a:p>
          <a:p>
            <a:pPr marL="231775" marR="0" lvl="0" indent="-23177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a:ea typeface="+mn-ea"/>
                <a:cs typeface="Open Sans"/>
              </a:rPr>
              <a:t>You have many options. Please be aware of all the options so you make informed decisions.</a:t>
            </a:r>
          </a:p>
          <a:p>
            <a:pPr marL="231775" marR="0" lvl="0" indent="-23177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a:ea typeface="+mn-ea"/>
                <a:cs typeface="Open Sans"/>
              </a:rPr>
              <a:t>You’ll pay monthly premiums for the benefits offered, except for some additional benefits that are included with medical coverage.</a:t>
            </a:r>
          </a:p>
          <a:p>
            <a:pPr marL="231775" marR="0" lvl="0" indent="-23177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a:ea typeface="+mn-ea"/>
                <a:cs typeface="Open Sans"/>
              </a:rPr>
              <a:t>Your agency benefits coordinator, known as an ABC, or the person in your Human Resources office, can tell you how long your new hire period lasts. </a:t>
            </a:r>
          </a:p>
          <a:p>
            <a:pPr marL="231775" marR="0" lvl="0" indent="-23177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a:ea typeface="+mn-ea"/>
                <a:cs typeface="Open Sans"/>
              </a:rPr>
              <a:t>If you have questions, please make sure to follow up with your ABC.</a:t>
            </a:r>
            <a:endParaRPr lang="en-US" sz="1200" dirty="0"/>
          </a:p>
        </p:txBody>
      </p:sp>
      <p:sp>
        <p:nvSpPr>
          <p:cNvPr id="4" name="Date Placeholder 3">
            <a:extLst>
              <a:ext uri="{FF2B5EF4-FFF2-40B4-BE49-F238E27FC236}">
                <a16:creationId xmlns:a16="http://schemas.microsoft.com/office/drawing/2014/main" id="{358CDF13-3A73-4A85-A5F7-0508B5304BB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DA9891-0493-4DD8-B452-F4CBB7413AB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12/13/2021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5CB59B08-9FF7-4C64-8A65-9E1162A5AC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03841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400800" cy="4319587"/>
          </a:xfrm>
        </p:spPr>
        <p:txBody>
          <a:bodyPr/>
          <a:lstStyle/>
          <a:p>
            <a:pPr marL="0" indent="0">
              <a:buNone/>
            </a:pPr>
            <a:r>
              <a:rPr lang="en-US" sz="1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Diabetes Prevention Program* offered free to you in 2022. </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If eligible, the DPP helps adult health plan members prevent or delay type 2 diabetes. </a:t>
            </a:r>
          </a:p>
          <a:p>
            <a:pPr marL="463550" indent="-295275"/>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Offered as a part of health insurance</a:t>
            </a:r>
          </a:p>
          <a:p>
            <a:pPr marL="463550" indent="-295275"/>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No cost if you use an in-network provider</a:t>
            </a:r>
          </a:p>
          <a:p>
            <a:pPr marL="463550" indent="-295275"/>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Must meet certain criteria*</a:t>
            </a:r>
          </a:p>
          <a:p>
            <a:pPr marL="0" indent="0">
              <a:buNone/>
            </a:pPr>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Two online programs offered:</a:t>
            </a:r>
          </a:p>
          <a:p>
            <a:pPr marL="463550" indent="-238125"/>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Cigna Omada program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for enrolled Cigna health plan members</a:t>
            </a:r>
          </a:p>
          <a:p>
            <a:pPr marL="463550" indent="-238125"/>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BlueCross BlueShield Livongo program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for enrolled BCBST plan members</a:t>
            </a:r>
          </a:p>
          <a:p>
            <a:pPr marL="0" indent="0">
              <a:buNone/>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tn.gov/PartnersForHealth under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Other Benefits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Wellness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and</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 DPP webpage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for details. </a:t>
            </a:r>
            <a:endParaRPr lang="en-US" altLang="ja-JP"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*Those already diagnosed with diabetes are not eligible for the DPP but if a health plan member, you can contact ActiveHealth to enroll in a diabetes program.</a:t>
            </a:r>
          </a:p>
          <a:p>
            <a:pPr lvl="0">
              <a:spcBef>
                <a:spcPct val="20000"/>
              </a:spcBef>
              <a:buClr>
                <a:srgbClr val="E71B1B"/>
              </a:buClr>
            </a:pPr>
            <a:endPar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lvl="0">
              <a:spcBef>
                <a:spcPct val="20000"/>
              </a:spcBef>
              <a:buClr>
                <a:srgbClr val="E71B1B"/>
              </a:buClr>
            </a:pPr>
            <a:endParaRPr lang="en-US" dirty="0"/>
          </a:p>
        </p:txBody>
      </p:sp>
      <p:sp>
        <p:nvSpPr>
          <p:cNvPr id="4" name="Date Placeholder 3">
            <a:extLst>
              <a:ext uri="{FF2B5EF4-FFF2-40B4-BE49-F238E27FC236}">
                <a16:creationId xmlns:a16="http://schemas.microsoft.com/office/drawing/2014/main" id="{F8D066F5-CEF7-4E0D-919F-4382F0F359B4}"/>
              </a:ext>
            </a:extLst>
          </p:cNvPr>
          <p:cNvSpPr>
            <a:spLocks noGrp="1"/>
          </p:cNvSpPr>
          <p:nvPr>
            <p:ph type="dt" idx="1"/>
          </p:nvPr>
        </p:nvSpPr>
        <p:spPr/>
        <p:txBody>
          <a:bodyPr/>
          <a:lstStyle/>
          <a:p>
            <a:fld id="{DC946162-509C-4CE6-B34E-62C523A5E65E}" type="datetime1">
              <a:rPr lang="en-US" smtClean="0"/>
              <a:t>12/13/2021</a:t>
            </a:fld>
            <a:endParaRPr lang="en-US" dirty="0"/>
          </a:p>
        </p:txBody>
      </p:sp>
      <p:sp>
        <p:nvSpPr>
          <p:cNvPr id="5" name="Slide Number Placeholder 4">
            <a:extLst>
              <a:ext uri="{FF2B5EF4-FFF2-40B4-BE49-F238E27FC236}">
                <a16:creationId xmlns:a16="http://schemas.microsoft.com/office/drawing/2014/main" id="{ACAE349A-8CD5-4C31-B44C-2A5FABD0B09C}"/>
              </a:ext>
            </a:extLst>
          </p:cNvPr>
          <p:cNvSpPr>
            <a:spLocks noGrp="1"/>
          </p:cNvSpPr>
          <p:nvPr>
            <p:ph type="sldNum" sz="quarter" idx="5"/>
          </p:nvPr>
        </p:nvSpPr>
        <p:spPr/>
        <p:txBody>
          <a:bodyPr/>
          <a:lstStyle/>
          <a:p>
            <a:fld id="{DE8B79F1-B7B6-4FD2-9263-BB9B47A67CD8}" type="slidenum">
              <a:rPr lang="en-US" smtClean="0"/>
              <a:t>30</a:t>
            </a:fld>
            <a:endParaRPr lang="en-US" dirty="0"/>
          </a:p>
        </p:txBody>
      </p:sp>
    </p:spTree>
    <p:extLst>
      <p:ext uri="{BB962C8B-B14F-4D97-AF65-F5344CB8AC3E}">
        <p14:creationId xmlns:p14="http://schemas.microsoft.com/office/powerpoint/2010/main" val="37666211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400800" cy="4659308"/>
          </a:xfrm>
        </p:spPr>
        <p:txBody>
          <a:bodyPr/>
          <a:lstStyle/>
          <a:p>
            <a:pPr lvl="0">
              <a:spcBef>
                <a:spcPct val="20000"/>
              </a:spcBef>
              <a:buClr>
                <a:srgbClr val="E71B1B"/>
              </a:buCl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Two different Dental plans are offered. Members pay the full monthly premium.</a:t>
            </a:r>
          </a:p>
          <a:p>
            <a:pPr marL="0" indent="0">
              <a:lnSpc>
                <a:spcPct val="120000"/>
              </a:lnSpc>
              <a:spcBef>
                <a:spcPts val="0"/>
              </a:spcBef>
              <a:buNone/>
            </a:pPr>
            <a:endPar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a:lnSpc>
                <a:spcPct val="120000"/>
              </a:lnSpc>
              <a:spcBef>
                <a:spcPts val="0"/>
              </a:spcBef>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Cigna DHMO: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Must select a network general dentist and notify Cigna. Members pay copays, which may have changed for dental procedures. Review the Patient Charge Schedule on the Partners website under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Publications</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then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Dental</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p>
          <a:p>
            <a:pPr>
              <a:lnSpc>
                <a:spcPct val="120000"/>
              </a:lnSpc>
              <a:spcBef>
                <a:spcPts val="0"/>
              </a:spcBef>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Delta Dental DPPO: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Use any dentist but save money staying in-network. Members pay deductibles and co-insurance for services. </a:t>
            </a:r>
          </a:p>
          <a:p>
            <a:pPr marL="0" indent="0">
              <a:lnSpc>
                <a:spcPct val="120000"/>
              </a:lnSpc>
              <a:spcBef>
                <a:spcPts val="0"/>
              </a:spcBef>
              <a:buNone/>
            </a:pPr>
            <a:endPar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spcBef>
                <a:spcPts val="0"/>
              </a:spcBef>
              <a:buNone/>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tn.gov/PartnersForHealth under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Other Benefits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Dental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for details/plan comparison.</a:t>
            </a:r>
          </a:p>
          <a:p>
            <a:pPr marL="0" indent="0">
              <a:lnSpc>
                <a:spcPct val="120000"/>
              </a:lnSpc>
              <a:spcBef>
                <a:spcPts val="0"/>
              </a:spcBef>
              <a:buNone/>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Contact: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Cigna</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800.997.1617, 24/7, cigna.com.stateoftn</a:t>
            </a:r>
          </a:p>
          <a:p>
            <a:pPr marL="0" indent="0">
              <a:lnSpc>
                <a:spcPct val="120000"/>
              </a:lnSpc>
              <a:spcBef>
                <a:spcPts val="0"/>
              </a:spcBef>
              <a:buNone/>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Contact: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Delta Dental</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800.552.2498, 7 a.m. – 5 p.m. CT, tennessee.deltadental.com/stateoftn/</a:t>
            </a:r>
          </a:p>
          <a:p>
            <a:endParaRPr lang="en-US" dirty="0"/>
          </a:p>
        </p:txBody>
      </p:sp>
      <p:sp>
        <p:nvSpPr>
          <p:cNvPr id="4" name="Date Placeholder 3">
            <a:extLst>
              <a:ext uri="{FF2B5EF4-FFF2-40B4-BE49-F238E27FC236}">
                <a16:creationId xmlns:a16="http://schemas.microsoft.com/office/drawing/2014/main" id="{ED9FD262-CDA4-4A66-B66A-13678416B068}"/>
              </a:ext>
            </a:extLst>
          </p:cNvPr>
          <p:cNvSpPr>
            <a:spLocks noGrp="1"/>
          </p:cNvSpPr>
          <p:nvPr>
            <p:ph type="dt" idx="1"/>
          </p:nvPr>
        </p:nvSpPr>
        <p:spPr/>
        <p:txBody>
          <a:bodyPr/>
          <a:lstStyle/>
          <a:p>
            <a:fld id="{3FBED921-91C3-4F6D-ACCC-1D737F308400}" type="datetime1">
              <a:rPr lang="en-US" smtClean="0"/>
              <a:t>12/13/2021</a:t>
            </a:fld>
            <a:endParaRPr lang="en-US" dirty="0"/>
          </a:p>
        </p:txBody>
      </p:sp>
      <p:sp>
        <p:nvSpPr>
          <p:cNvPr id="5" name="Slide Number Placeholder 4">
            <a:extLst>
              <a:ext uri="{FF2B5EF4-FFF2-40B4-BE49-F238E27FC236}">
                <a16:creationId xmlns:a16="http://schemas.microsoft.com/office/drawing/2014/main" id="{CD8D6B06-780C-41D3-AA1A-5638ABB4E93D}"/>
              </a:ext>
            </a:extLst>
          </p:cNvPr>
          <p:cNvSpPr>
            <a:spLocks noGrp="1"/>
          </p:cNvSpPr>
          <p:nvPr>
            <p:ph type="sldNum" sz="quarter" idx="5"/>
          </p:nvPr>
        </p:nvSpPr>
        <p:spPr/>
        <p:txBody>
          <a:bodyPr/>
          <a:lstStyle/>
          <a:p>
            <a:fld id="{DE8B79F1-B7B6-4FD2-9263-BB9B47A67CD8}" type="slidenum">
              <a:rPr lang="en-US" smtClean="0"/>
              <a:t>31</a:t>
            </a:fld>
            <a:endParaRPr lang="en-US" dirty="0"/>
          </a:p>
        </p:txBody>
      </p:sp>
    </p:spTree>
    <p:extLst>
      <p:ext uri="{BB962C8B-B14F-4D97-AF65-F5344CB8AC3E}">
        <p14:creationId xmlns:p14="http://schemas.microsoft.com/office/powerpoint/2010/main" val="36370410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Here are the 2022 dental premiums for active employees. All premiums are employee paid. </a:t>
            </a:r>
          </a:p>
          <a:p>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You can find full benefits charts on the website at tn.gov/PartnersForHealth on the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Dental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webage.</a:t>
            </a:r>
          </a:p>
          <a:p>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2022 premium information will be found on the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Premium webpage. </a:t>
            </a:r>
          </a:p>
        </p:txBody>
      </p:sp>
      <p:sp>
        <p:nvSpPr>
          <p:cNvPr id="4" name="Date Placeholder 3">
            <a:extLst>
              <a:ext uri="{FF2B5EF4-FFF2-40B4-BE49-F238E27FC236}">
                <a16:creationId xmlns:a16="http://schemas.microsoft.com/office/drawing/2014/main" id="{84257865-5219-4D26-8803-E83FD57A34C7}"/>
              </a:ext>
            </a:extLst>
          </p:cNvPr>
          <p:cNvSpPr>
            <a:spLocks noGrp="1"/>
          </p:cNvSpPr>
          <p:nvPr>
            <p:ph type="dt" idx="1"/>
          </p:nvPr>
        </p:nvSpPr>
        <p:spPr/>
        <p:txBody>
          <a:bodyPr/>
          <a:lstStyle/>
          <a:p>
            <a:fld id="{FBAC7978-236E-430C-A4EF-4F0B1A3238FB}" type="datetime1">
              <a:rPr lang="en-US" smtClean="0"/>
              <a:t>12/13/2021</a:t>
            </a:fld>
            <a:endParaRPr lang="en-US" dirty="0"/>
          </a:p>
        </p:txBody>
      </p:sp>
      <p:sp>
        <p:nvSpPr>
          <p:cNvPr id="5" name="Slide Number Placeholder 4">
            <a:extLst>
              <a:ext uri="{FF2B5EF4-FFF2-40B4-BE49-F238E27FC236}">
                <a16:creationId xmlns:a16="http://schemas.microsoft.com/office/drawing/2014/main" id="{4841374E-2314-40BD-A348-C5BA011B99EF}"/>
              </a:ext>
            </a:extLst>
          </p:cNvPr>
          <p:cNvSpPr>
            <a:spLocks noGrp="1"/>
          </p:cNvSpPr>
          <p:nvPr>
            <p:ph type="sldNum" sz="quarter" idx="5"/>
          </p:nvPr>
        </p:nvSpPr>
        <p:spPr/>
        <p:txBody>
          <a:bodyPr/>
          <a:lstStyle/>
          <a:p>
            <a:fld id="{DE8B79F1-B7B6-4FD2-9263-BB9B47A67CD8}" type="slidenum">
              <a:rPr lang="en-US" smtClean="0"/>
              <a:t>32</a:t>
            </a:fld>
            <a:endParaRPr lang="en-US" dirty="0"/>
          </a:p>
        </p:txBody>
      </p:sp>
    </p:spTree>
    <p:extLst>
      <p:ext uri="{BB962C8B-B14F-4D97-AF65-F5344CB8AC3E}">
        <p14:creationId xmlns:p14="http://schemas.microsoft.com/office/powerpoint/2010/main" val="32940020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lvl="0">
              <a:spcBef>
                <a:spcPct val="20000"/>
              </a:spcBef>
              <a:buClr>
                <a:srgbClr val="E71B1B"/>
              </a:buCl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Vision insurance is offered through Davis Vision.</a:t>
            </a:r>
          </a:p>
          <a:p>
            <a:pPr lvl="0">
              <a:spcBef>
                <a:spcPct val="20000"/>
              </a:spcBef>
              <a:buClr>
                <a:srgbClr val="E71B1B"/>
              </a:buCl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Members pay the full monthly premium. Choose from two options:</a:t>
            </a:r>
            <a:endPar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a:spcBef>
                <a:spcPct val="20000"/>
              </a:spcBef>
              <a:buClr>
                <a:srgbClr val="E71B1B"/>
              </a:buClr>
              <a:buFont typeface="Arial" panose="020B0604020202020204" pitchFamily="34" charset="0"/>
              <a:buChar char="•"/>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Basic Plan: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Pays for your eye exam and various allowances, or dollar amounts for materials such as eyeglass frames, lenses, contact lenses, etc.</a:t>
            </a:r>
            <a:endPar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a:spcBef>
                <a:spcPct val="20000"/>
              </a:spcBef>
              <a:buClr>
                <a:srgbClr val="E71B1B"/>
              </a:buClr>
              <a:buFont typeface="Arial" panose="020B0604020202020204" pitchFamily="34" charset="0"/>
              <a:buChar char="•"/>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Expanded Plan: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Includes greater allowances and additional materials versus the Basic Plan.</a:t>
            </a:r>
          </a:p>
          <a:p>
            <a:pPr lvl="0">
              <a:spcBef>
                <a:spcPct val="20000"/>
              </a:spcBef>
              <a:buClr>
                <a:srgbClr val="E71B1B"/>
              </a:buCl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In both plans, you pay copays and coinsurance on materials or other services when the cost exceeds the allowed dollar amount.</a:t>
            </a:r>
            <a:endPar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a:spcBef>
                <a:spcPct val="20000"/>
              </a:spcBef>
              <a:buClr>
                <a:srgbClr val="E71B1B"/>
              </a:buClr>
              <a:buFont typeface="Arial" panose="020B0604020202020204" pitchFamily="34" charset="0"/>
              <a:buChar cha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In and out-of-network benefits are available. You’ll save money when using in-network providers.</a:t>
            </a:r>
            <a:endPar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lvl="0">
              <a:spcBef>
                <a:spcPct val="20000"/>
              </a:spcBef>
              <a:buClr>
                <a:srgbClr val="E71B1B"/>
              </a:buClr>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Members in both vision plans get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routine eye exams every calendar year; frames once every two calendar years; and a choice of eyeglass lenses or contact lenses once every calendar year.</a:t>
            </a:r>
          </a:p>
          <a:p>
            <a:pPr lvl="0">
              <a:spcBef>
                <a:spcPct val="20000"/>
              </a:spcBef>
              <a:buClr>
                <a:srgbClr val="E71B1B"/>
              </a:buCl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Information is at tn.gov/PartnersForHealth under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Other Benefits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Vision</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a:t>
            </a:r>
          </a:p>
          <a:p>
            <a:pPr lvl="0">
              <a:spcBef>
                <a:spcPct val="20000"/>
              </a:spcBef>
              <a:buClr>
                <a:srgbClr val="E71B1B"/>
              </a:buClr>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Contact: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Davis Vision, 800.208.6404, M-F, 7 a.m. - 10 p.m., Sat, 8 a.m. - 3 p.m., Sun 11 a.m. - 3 p.m. CT; davisvision.com/stateofTN</a:t>
            </a:r>
          </a:p>
          <a:p>
            <a:pPr lvl="0">
              <a:spcBef>
                <a:spcPct val="20000"/>
              </a:spcBef>
              <a:buClr>
                <a:srgbClr val="E71B1B"/>
              </a:buClr>
            </a:pPr>
            <a:endParaRPr lang="en-US" dirty="0">
              <a:latin typeface="Open Sans"/>
              <a:cs typeface="Open Sans"/>
            </a:endParaRPr>
          </a:p>
        </p:txBody>
      </p:sp>
      <p:sp>
        <p:nvSpPr>
          <p:cNvPr id="4" name="Date Placeholder 3">
            <a:extLst>
              <a:ext uri="{FF2B5EF4-FFF2-40B4-BE49-F238E27FC236}">
                <a16:creationId xmlns:a16="http://schemas.microsoft.com/office/drawing/2014/main" id="{BFCABE3E-EEDF-4B08-883B-5E94910105BB}"/>
              </a:ext>
            </a:extLst>
          </p:cNvPr>
          <p:cNvSpPr>
            <a:spLocks noGrp="1"/>
          </p:cNvSpPr>
          <p:nvPr>
            <p:ph type="dt" idx="1"/>
          </p:nvPr>
        </p:nvSpPr>
        <p:spPr/>
        <p:txBody>
          <a:bodyPr/>
          <a:lstStyle/>
          <a:p>
            <a:fld id="{4B842BED-DF7F-4043-A227-7BCA215DDFFF}" type="datetime1">
              <a:rPr lang="en-US" smtClean="0"/>
              <a:t>12/13/2021</a:t>
            </a:fld>
            <a:endParaRPr lang="en-US" dirty="0"/>
          </a:p>
        </p:txBody>
      </p:sp>
      <p:sp>
        <p:nvSpPr>
          <p:cNvPr id="5" name="Slide Number Placeholder 4">
            <a:extLst>
              <a:ext uri="{FF2B5EF4-FFF2-40B4-BE49-F238E27FC236}">
                <a16:creationId xmlns:a16="http://schemas.microsoft.com/office/drawing/2014/main" id="{416555C2-E1AA-4920-B408-9A8A620D746D}"/>
              </a:ext>
            </a:extLst>
          </p:cNvPr>
          <p:cNvSpPr>
            <a:spLocks noGrp="1"/>
          </p:cNvSpPr>
          <p:nvPr>
            <p:ph type="sldNum" sz="quarter" idx="5"/>
          </p:nvPr>
        </p:nvSpPr>
        <p:spPr/>
        <p:txBody>
          <a:bodyPr/>
          <a:lstStyle/>
          <a:p>
            <a:fld id="{DE8B79F1-B7B6-4FD2-9263-BB9B47A67CD8}" type="slidenum">
              <a:rPr lang="en-US" smtClean="0"/>
              <a:t>33</a:t>
            </a:fld>
            <a:endParaRPr lang="en-US" dirty="0"/>
          </a:p>
        </p:txBody>
      </p:sp>
    </p:spTree>
    <p:extLst>
      <p:ext uri="{BB962C8B-B14F-4D97-AF65-F5344CB8AC3E}">
        <p14:creationId xmlns:p14="http://schemas.microsoft.com/office/powerpoint/2010/main" val="29182224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Here are the premiums for vision benefits. </a:t>
            </a:r>
          </a:p>
          <a:p>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The vision benefits grid is found on the website tn.gov/PartnersForHealth under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Vision.</a:t>
            </a:r>
          </a:p>
          <a:p>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2022 premium information will be found on the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Premium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webpage. </a:t>
            </a:r>
          </a:p>
        </p:txBody>
      </p:sp>
      <p:sp>
        <p:nvSpPr>
          <p:cNvPr id="4" name="Date Placeholder 3">
            <a:extLst>
              <a:ext uri="{FF2B5EF4-FFF2-40B4-BE49-F238E27FC236}">
                <a16:creationId xmlns:a16="http://schemas.microsoft.com/office/drawing/2014/main" id="{80D47A9B-A824-4781-A7CB-240AFD9DAF5E}"/>
              </a:ext>
            </a:extLst>
          </p:cNvPr>
          <p:cNvSpPr>
            <a:spLocks noGrp="1"/>
          </p:cNvSpPr>
          <p:nvPr>
            <p:ph type="dt" idx="1"/>
          </p:nvPr>
        </p:nvSpPr>
        <p:spPr/>
        <p:txBody>
          <a:bodyPr/>
          <a:lstStyle/>
          <a:p>
            <a:fld id="{D56A0F80-1387-45E5-A30E-BC66BF68B5DA}" type="datetime1">
              <a:rPr lang="en-US" smtClean="0"/>
              <a:t>12/13/2021</a:t>
            </a:fld>
            <a:endParaRPr lang="en-US" dirty="0"/>
          </a:p>
        </p:txBody>
      </p:sp>
      <p:sp>
        <p:nvSpPr>
          <p:cNvPr id="5" name="Slide Number Placeholder 4">
            <a:extLst>
              <a:ext uri="{FF2B5EF4-FFF2-40B4-BE49-F238E27FC236}">
                <a16:creationId xmlns:a16="http://schemas.microsoft.com/office/drawing/2014/main" id="{1B377CB3-3F70-42EC-A3B3-276ADB621D99}"/>
              </a:ext>
            </a:extLst>
          </p:cNvPr>
          <p:cNvSpPr>
            <a:spLocks noGrp="1"/>
          </p:cNvSpPr>
          <p:nvPr>
            <p:ph type="sldNum" sz="quarter" idx="5"/>
          </p:nvPr>
        </p:nvSpPr>
        <p:spPr/>
        <p:txBody>
          <a:bodyPr/>
          <a:lstStyle/>
          <a:p>
            <a:fld id="{DE8B79F1-B7B6-4FD2-9263-BB9B47A67CD8}" type="slidenum">
              <a:rPr lang="en-US" smtClean="0"/>
              <a:t>34</a:t>
            </a:fld>
            <a:endParaRPr lang="en-US" dirty="0"/>
          </a:p>
        </p:txBody>
      </p:sp>
    </p:spTree>
    <p:extLst>
      <p:ext uri="{BB962C8B-B14F-4D97-AF65-F5344CB8AC3E}">
        <p14:creationId xmlns:p14="http://schemas.microsoft.com/office/powerpoint/2010/main" val="35026497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77078" y="4560892"/>
            <a:ext cx="6599583" cy="4568119"/>
          </a:xfrm>
        </p:spPr>
        <p:txBody>
          <a:bodyPr/>
          <a:lstStyle/>
          <a:p>
            <a:pPr lvl="0">
              <a:spcBef>
                <a:spcPct val="20000"/>
              </a:spcBef>
              <a:buClr>
                <a:srgbClr val="E71B1B"/>
              </a:buCl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Use FSAs to pay for healthcare and dependent care while saving money on your taxes. </a:t>
            </a:r>
          </a:p>
          <a:p>
            <a:pPr lvl="0">
              <a:spcBef>
                <a:spcPct val="20000"/>
              </a:spcBef>
              <a:buClr>
                <a:srgbClr val="E71B1B"/>
              </a:buClr>
            </a:pPr>
            <a:endPar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Optum Financial manages medical, limited purpose and dependent care FSA programs</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t>
            </a:r>
          </a:p>
          <a:p>
            <a:pPr marL="225425" indent="-225425"/>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Medical FSA: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For medical, dental and vision expenses. </a:t>
            </a:r>
          </a:p>
          <a:p>
            <a:pPr lvl="1"/>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Annual limit - $2,750. Carryover limit - $500.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Full contribution available upfront.</a:t>
            </a:r>
          </a:p>
          <a:p>
            <a:pPr marL="225425" indent="-225425"/>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Limited Purpose FSA: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For dental and vision expenses only. </a:t>
            </a:r>
          </a:p>
          <a:p>
            <a:pPr lvl="1"/>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Annual limit - $2,750. Carryover limit - $500.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Full contribution available upfront.</a:t>
            </a:r>
          </a:p>
          <a:p>
            <a:pPr marL="225425" indent="-225425"/>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Dependent Care FSA: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For certain dependent care costs.</a:t>
            </a:r>
            <a:endPar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lvl="1"/>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Annual limit - $5,000 (up to $2,500 per spouse for married couples filing jointly). No carryover amount allowed.</a:t>
            </a:r>
          </a:p>
          <a:p>
            <a:pPr lvl="1"/>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25425" indent="-225425"/>
            <a:r>
              <a:rPr lang="en-US" sz="1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State employees: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Transportation/parking FSA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is also available -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managed by Benefits Administration</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p>
          <a:p>
            <a:pPr marL="463550" lvl="1"/>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The maximum amount you may contribute to the transportation FSA and/or the parking FSA is $270 per month. Debit card not provided. File claims with BA.</a:t>
            </a:r>
          </a:p>
          <a:p>
            <a:pPr lvl="0">
              <a:spcBef>
                <a:spcPct val="20000"/>
              </a:spcBef>
              <a:buClr>
                <a:srgbClr val="E71B1B"/>
              </a:buClr>
            </a:pPr>
            <a:endParaRPr lang="en-US" sz="1200" dirty="0">
              <a:solidFill>
                <a:srgbClr val="666666"/>
              </a:solidFill>
              <a:latin typeface="Open Sans" panose="020B0606030504020204" pitchFamily="34" charset="0"/>
              <a:ea typeface="Open Sans" panose="020B0606030504020204" pitchFamily="34" charset="0"/>
              <a:cs typeface="Open Sans" panose="020B0606030504020204" pitchFamily="34" charset="0"/>
            </a:endParaRPr>
          </a:p>
          <a:p>
            <a:pPr lvl="1">
              <a:spcBef>
                <a:spcPct val="20000"/>
              </a:spcBef>
              <a:buClr>
                <a:srgbClr val="E71B1B"/>
              </a:buClr>
            </a:pPr>
            <a:endParaRPr lang="en-US" sz="1200" dirty="0">
              <a:solidFill>
                <a:srgbClr val="666666"/>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Date Placeholder 3">
            <a:extLst>
              <a:ext uri="{FF2B5EF4-FFF2-40B4-BE49-F238E27FC236}">
                <a16:creationId xmlns:a16="http://schemas.microsoft.com/office/drawing/2014/main" id="{5A05753E-FDF3-46FC-A17B-3576DB7FE394}"/>
              </a:ext>
            </a:extLst>
          </p:cNvPr>
          <p:cNvSpPr>
            <a:spLocks noGrp="1"/>
          </p:cNvSpPr>
          <p:nvPr>
            <p:ph type="dt" idx="1"/>
          </p:nvPr>
        </p:nvSpPr>
        <p:spPr/>
        <p:txBody>
          <a:bodyPr/>
          <a:lstStyle/>
          <a:p>
            <a:fld id="{E9F16046-3533-46E8-9377-17424CEAE3DC}" type="datetime1">
              <a:rPr lang="en-US" smtClean="0"/>
              <a:t>12/13/2021</a:t>
            </a:fld>
            <a:endParaRPr lang="en-US" dirty="0"/>
          </a:p>
        </p:txBody>
      </p:sp>
      <p:sp>
        <p:nvSpPr>
          <p:cNvPr id="5" name="Slide Number Placeholder 4">
            <a:extLst>
              <a:ext uri="{FF2B5EF4-FFF2-40B4-BE49-F238E27FC236}">
                <a16:creationId xmlns:a16="http://schemas.microsoft.com/office/drawing/2014/main" id="{E3405CD5-6767-4718-AC3F-2C2EBD783146}"/>
              </a:ext>
            </a:extLst>
          </p:cNvPr>
          <p:cNvSpPr>
            <a:spLocks noGrp="1"/>
          </p:cNvSpPr>
          <p:nvPr>
            <p:ph type="sldNum" sz="quarter" idx="5"/>
          </p:nvPr>
        </p:nvSpPr>
        <p:spPr/>
        <p:txBody>
          <a:bodyPr/>
          <a:lstStyle/>
          <a:p>
            <a:fld id="{DE8B79F1-B7B6-4FD2-9263-BB9B47A67CD8}" type="slidenum">
              <a:rPr lang="en-US" smtClean="0"/>
              <a:t>35</a:t>
            </a:fld>
            <a:endParaRPr lang="en-US" dirty="0"/>
          </a:p>
        </p:txBody>
      </p:sp>
    </p:spTree>
    <p:extLst>
      <p:ext uri="{BB962C8B-B14F-4D97-AF65-F5344CB8AC3E}">
        <p14:creationId xmlns:p14="http://schemas.microsoft.com/office/powerpoint/2010/main" val="30799930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533400" y="4560892"/>
            <a:ext cx="6400800" cy="4319587"/>
          </a:xfrm>
        </p:spPr>
        <p:txBody>
          <a:bodyPr/>
          <a:lstStyle/>
          <a:p>
            <a:pPr marL="0" indent="0">
              <a:buNone/>
            </a:pPr>
            <a:r>
              <a:rPr lang="en-US" sz="1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Important enrollment Information:</a:t>
            </a:r>
          </a:p>
          <a:p>
            <a:pPr marL="0" indent="0">
              <a:buNone/>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State employees enroll in Edison</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For the transportation/parking FSA, you can enroll now or make changes later by submitting a paper form found at Other Benefits and Flexible Benefits.</a:t>
            </a:r>
          </a:p>
          <a:p>
            <a:pPr marL="0" indent="0">
              <a:buNone/>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Higher education employees – see your agency benefits coordinator</a:t>
            </a:r>
          </a:p>
          <a:p>
            <a:pPr marL="0" indent="0">
              <a:buNone/>
            </a:pPr>
            <a:endPar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Important: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Cannot enroll in both a medical FSA and a L-FSA in the same year. </a:t>
            </a:r>
          </a:p>
          <a:p>
            <a:pPr marL="0" indent="0">
              <a:buNone/>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Newly enrolled FSA and L-FSA members will get a debit card (does not apply to DC-FSA members) to use for qualified expenses.</a:t>
            </a:r>
          </a:p>
          <a:p>
            <a:pPr marL="0" indent="0">
              <a:buNone/>
            </a:pPr>
            <a:endPar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tn.gov/PartnersForHealth under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Other Benefits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Flexible Benefits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for details. </a:t>
            </a:r>
          </a:p>
          <a:p>
            <a:pPr marL="0" indent="0">
              <a:buNone/>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Contact: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Optum Financial, 866.600.4984, 24/7, optumbank.com/Tennessee</a:t>
            </a:r>
          </a:p>
          <a:p>
            <a:pPr marL="0" indent="0">
              <a:buNone/>
            </a:pPr>
            <a:endPar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Find an FSA/HSA grid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showing contribution amounts, tax benefits and how to use your funds at tn.gov/PartnersForHealth under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Publications</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t>
            </a:r>
          </a:p>
          <a:p>
            <a:pPr lvl="0">
              <a:spcBef>
                <a:spcPct val="20000"/>
              </a:spcBef>
              <a:buClr>
                <a:srgbClr val="E71B1B"/>
              </a:buClr>
            </a:pPr>
            <a:endParaRPr lang="en-US" sz="1200" dirty="0">
              <a:solidFill>
                <a:srgbClr val="666666"/>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Date Placeholder 3">
            <a:extLst>
              <a:ext uri="{FF2B5EF4-FFF2-40B4-BE49-F238E27FC236}">
                <a16:creationId xmlns:a16="http://schemas.microsoft.com/office/drawing/2014/main" id="{0A78322E-6946-4900-B4F2-2E1310BA102C}"/>
              </a:ext>
            </a:extLst>
          </p:cNvPr>
          <p:cNvSpPr>
            <a:spLocks noGrp="1"/>
          </p:cNvSpPr>
          <p:nvPr>
            <p:ph type="dt" idx="1"/>
          </p:nvPr>
        </p:nvSpPr>
        <p:spPr/>
        <p:txBody>
          <a:bodyPr/>
          <a:lstStyle/>
          <a:p>
            <a:fld id="{ED02D794-E404-4898-89BA-D4BD59DF4F33}" type="datetime1">
              <a:rPr lang="en-US" smtClean="0"/>
              <a:t>12/13/2021</a:t>
            </a:fld>
            <a:endParaRPr lang="en-US" dirty="0"/>
          </a:p>
        </p:txBody>
      </p:sp>
      <p:sp>
        <p:nvSpPr>
          <p:cNvPr id="5" name="Slide Number Placeholder 4">
            <a:extLst>
              <a:ext uri="{FF2B5EF4-FFF2-40B4-BE49-F238E27FC236}">
                <a16:creationId xmlns:a16="http://schemas.microsoft.com/office/drawing/2014/main" id="{C68488F8-2A97-4ED9-9AC0-CB0BAC4DD426}"/>
              </a:ext>
            </a:extLst>
          </p:cNvPr>
          <p:cNvSpPr>
            <a:spLocks noGrp="1"/>
          </p:cNvSpPr>
          <p:nvPr>
            <p:ph type="sldNum" sz="quarter" idx="5"/>
          </p:nvPr>
        </p:nvSpPr>
        <p:spPr/>
        <p:txBody>
          <a:bodyPr/>
          <a:lstStyle/>
          <a:p>
            <a:fld id="{DE8B79F1-B7B6-4FD2-9263-BB9B47A67CD8}" type="slidenum">
              <a:rPr lang="en-US" smtClean="0"/>
              <a:t>36</a:t>
            </a:fld>
            <a:endParaRPr lang="en-US" dirty="0"/>
          </a:p>
        </p:txBody>
      </p:sp>
    </p:spTree>
    <p:extLst>
      <p:ext uri="{BB962C8B-B14F-4D97-AF65-F5344CB8AC3E}">
        <p14:creationId xmlns:p14="http://schemas.microsoft.com/office/powerpoint/2010/main" val="22076016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381000" y="4560892"/>
            <a:ext cx="6477000" cy="4319587"/>
          </a:xfrm>
        </p:spPr>
        <p:txBody>
          <a:bodyPr/>
          <a:lstStyle/>
          <a:p>
            <a:pPr marL="0" indent="0" eaLnBrk="0" fontAlgn="base" hangingPunct="0">
              <a:lnSpc>
                <a:spcPct val="110000"/>
              </a:lnSpc>
              <a:spcBef>
                <a:spcPts val="0"/>
              </a:spcBef>
              <a:buClr>
                <a:srgbClr val="C00000"/>
              </a:buClr>
              <a:buNone/>
            </a:pP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Disability insurance is offered to full-time state/higher education employees. Members pay the full monthly premium. </a:t>
            </a: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All sick leave, annual leave and comp time must be used before benefits are payable.</a:t>
            </a:r>
          </a:p>
          <a:p>
            <a:pPr marL="0" indent="0" eaLnBrk="0" fontAlgn="base" hangingPunct="0">
              <a:lnSpc>
                <a:spcPct val="110000"/>
              </a:lnSpc>
              <a:spcBef>
                <a:spcPts val="0"/>
              </a:spcBef>
              <a:buClr>
                <a:srgbClr val="C00000"/>
              </a:buClr>
              <a:buNone/>
            </a:pPr>
            <a:endPar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a:lnSpc>
                <a:spcPct val="110000"/>
              </a:lnSpc>
              <a:spcBef>
                <a:spcPts val="0"/>
              </a:spcBef>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Short-term Disability</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Replaces a percentage of your income during a disability, which could last up to 26 weeks. Two coverage options are available.</a:t>
            </a:r>
          </a:p>
          <a:p>
            <a:pPr marL="231775" lvl="1" indent="-171450">
              <a:lnSpc>
                <a:spcPct val="110000"/>
              </a:lnSpc>
              <a:spcBef>
                <a:spcPts val="0"/>
              </a:spcBef>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Frequently asked questions including about pregnancy: tn.gov/PartnersForHealth under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Other Benefits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Disability. </a:t>
            </a:r>
            <a:endPar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a:lnSpc>
                <a:spcPct val="110000"/>
              </a:lnSpc>
              <a:spcBef>
                <a:spcPts val="0"/>
              </a:spcBef>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Long-term Disability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(state employees only): Replaces a percentage of your income during a disability that is expected to last longer than 90-180 days. Four options are available.</a:t>
            </a:r>
          </a:p>
          <a:p>
            <a:pPr marL="231775" lvl="1" indent="-171450">
              <a:lnSpc>
                <a:spcPct val="110000"/>
              </a:lnSpc>
              <a:spcBef>
                <a:spcPts val="0"/>
              </a:spcBef>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Higher education employees-contact your ABC/HR office about available LTD options.</a:t>
            </a:r>
          </a:p>
          <a:p>
            <a:pPr marL="0" indent="0">
              <a:lnSpc>
                <a:spcPct val="110000"/>
              </a:lnSpc>
              <a:spcBef>
                <a:spcPts val="0"/>
              </a:spcBef>
              <a:buNone/>
            </a:pPr>
            <a:r>
              <a:rPr lang="en-US"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Premiums adjust as of Oct. 2022 if your salary is different on Sept. 1, 2021, or if you move into a higher age bracket for LTD. </a:t>
            </a:r>
          </a:p>
          <a:p>
            <a:pPr marL="0" marR="0" lvl="0" indent="0" algn="l" defTabSz="914400" rtl="0" eaLnBrk="1" fontAlgn="auto" latinLnBrk="0" hangingPunct="1">
              <a:lnSpc>
                <a:spcPct val="100000"/>
              </a:lnSpc>
              <a:spcBef>
                <a:spcPts val="0"/>
              </a:spcBef>
              <a:spcAft>
                <a:spcPts val="600"/>
              </a:spcAft>
              <a:buClr>
                <a:srgbClr val="E71B1B"/>
              </a:buClr>
              <a:buSzTx/>
              <a:buFont typeface="Arial" panose="020B0604020202020204" pitchFamily="34" charset="0"/>
              <a:buNone/>
              <a:tabLst/>
              <a:defRPr/>
            </a:pP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Information, including </a:t>
            </a:r>
            <a:r>
              <a:rPr kumimoji="0" lang="en-US"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how to calculate your rates, </a:t>
            </a: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is at tn.gov/PartnersForHealth under </a:t>
            </a:r>
            <a:r>
              <a:rPr kumimoji="0" lang="en-US"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Other Benefits </a:t>
            </a: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and </a:t>
            </a:r>
            <a:r>
              <a:rPr kumimoji="0" lang="en-US"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Disability</a:t>
            </a: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 Monthly premium rates are also in Edison.</a:t>
            </a:r>
          </a:p>
          <a:p>
            <a:pPr marL="0" marR="0" lvl="0" indent="0" algn="l" defTabSz="914400" rtl="0" eaLnBrk="1" fontAlgn="auto" latinLnBrk="0" hangingPunct="1">
              <a:lnSpc>
                <a:spcPct val="100000"/>
              </a:lnSpc>
              <a:spcBef>
                <a:spcPts val="0"/>
              </a:spcBef>
              <a:spcAft>
                <a:spcPts val="600"/>
              </a:spcAft>
              <a:buClr>
                <a:srgbClr val="E71B1B"/>
              </a:buClr>
              <a:buSzTx/>
              <a:buFont typeface="Arial" panose="020B0604020202020204" pitchFamily="34" charset="0"/>
              <a:buNone/>
              <a:tabLst/>
              <a:defRPr/>
            </a:pP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Contact: </a:t>
            </a:r>
            <a:r>
              <a:rPr kumimoji="0" lang="en-US"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MetLife</a:t>
            </a: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 855.700.8001, M-F, 7 a.m. - 10 p.m. CT, metlife.com/StateofTN</a:t>
            </a:r>
            <a:endParaRPr kumimoji="0" lang="en-US" b="0" i="0" u="none" strike="noStrike" kern="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indent="0">
              <a:lnSpc>
                <a:spcPct val="110000"/>
              </a:lnSpc>
              <a:spcBef>
                <a:spcPts val="0"/>
              </a:spcBef>
              <a:buNone/>
            </a:pPr>
            <a:endParaRPr lang="en-US" sz="1200" kern="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Date Placeholder 3">
            <a:extLst>
              <a:ext uri="{FF2B5EF4-FFF2-40B4-BE49-F238E27FC236}">
                <a16:creationId xmlns:a16="http://schemas.microsoft.com/office/drawing/2014/main" id="{48683DF3-70CD-4149-9B03-65565EBE089F}"/>
              </a:ext>
            </a:extLst>
          </p:cNvPr>
          <p:cNvSpPr>
            <a:spLocks noGrp="1"/>
          </p:cNvSpPr>
          <p:nvPr>
            <p:ph type="dt" idx="1"/>
          </p:nvPr>
        </p:nvSpPr>
        <p:spPr/>
        <p:txBody>
          <a:bodyPr/>
          <a:lstStyle/>
          <a:p>
            <a:fld id="{4ED4AFD9-FF5C-451F-977F-6131E136AA44}" type="datetime1">
              <a:rPr lang="en-US" smtClean="0"/>
              <a:t>12/13/2021</a:t>
            </a:fld>
            <a:endParaRPr lang="en-US" dirty="0"/>
          </a:p>
        </p:txBody>
      </p:sp>
      <p:sp>
        <p:nvSpPr>
          <p:cNvPr id="5" name="Slide Number Placeholder 4">
            <a:extLst>
              <a:ext uri="{FF2B5EF4-FFF2-40B4-BE49-F238E27FC236}">
                <a16:creationId xmlns:a16="http://schemas.microsoft.com/office/drawing/2014/main" id="{824049FC-20F4-4D18-BCE0-48F30ACB2FD3}"/>
              </a:ext>
            </a:extLst>
          </p:cNvPr>
          <p:cNvSpPr>
            <a:spLocks noGrp="1"/>
          </p:cNvSpPr>
          <p:nvPr>
            <p:ph type="sldNum" sz="quarter" idx="5"/>
          </p:nvPr>
        </p:nvSpPr>
        <p:spPr/>
        <p:txBody>
          <a:bodyPr/>
          <a:lstStyle/>
          <a:p>
            <a:fld id="{DE8B79F1-B7B6-4FD2-9263-BB9B47A67CD8}" type="slidenum">
              <a:rPr lang="en-US" smtClean="0"/>
              <a:t>37</a:t>
            </a:fld>
            <a:endParaRPr lang="en-US" dirty="0"/>
          </a:p>
        </p:txBody>
      </p:sp>
    </p:spTree>
    <p:extLst>
      <p:ext uri="{BB962C8B-B14F-4D97-AF65-F5344CB8AC3E}">
        <p14:creationId xmlns:p14="http://schemas.microsoft.com/office/powerpoint/2010/main" val="17641459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400800" cy="4319587"/>
          </a:xfrm>
        </p:spPr>
        <p:txBody>
          <a:bodyPr/>
          <a:lstStyle/>
          <a:p>
            <a:pPr lvl="0" fontAlgn="base">
              <a:spcBef>
                <a:spcPts val="600"/>
              </a:spcBef>
              <a:buClr>
                <a:srgbClr val="C4262E"/>
              </a:buClr>
              <a:buSzPct val="110000"/>
            </a:pPr>
            <a:r>
              <a:rPr lang="en-US" alt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Life insurance is offered through Securian Financial (MN Life). </a:t>
            </a:r>
            <a:endParaRPr lang="en-US" dirty="0">
              <a:solidFill>
                <a:schemeClr val="tx2"/>
              </a:solidFill>
              <a:latin typeface="Open Sans"/>
              <a:cs typeface="Open Sans"/>
            </a:endParaRPr>
          </a:p>
          <a:p>
            <a:pPr marL="342900" lvl="0" indent="-342900">
              <a:spcBef>
                <a:spcPct val="20000"/>
              </a:spcBef>
              <a:buClr>
                <a:srgbClr val="E71B1B"/>
              </a:buClr>
              <a:buFont typeface="Arial" panose="020B0604020202020204" pitchFamily="34" charset="0"/>
              <a:buChar char="•"/>
            </a:pPr>
            <a:r>
              <a:rPr lang="en-US" dirty="0">
                <a:solidFill>
                  <a:schemeClr val="tx2"/>
                </a:solidFill>
                <a:latin typeface="Open Sans"/>
                <a:cs typeface="Open Sans"/>
              </a:rPr>
              <a:t>An online web tool, </a:t>
            </a:r>
            <a:r>
              <a:rPr lang="en-US" b="1" dirty="0">
                <a:solidFill>
                  <a:schemeClr val="tx2"/>
                </a:solidFill>
                <a:latin typeface="Open Sans"/>
                <a:cs typeface="Open Sans"/>
              </a:rPr>
              <a:t>Benefit Scout</a:t>
            </a:r>
            <a:r>
              <a:rPr lang="en-US" dirty="0">
                <a:solidFill>
                  <a:schemeClr val="tx2"/>
                </a:solidFill>
                <a:latin typeface="Open Sans"/>
                <a:cs typeface="Open Sans"/>
              </a:rPr>
              <a:t>, can help you estimate the amount of life insurance you may need. </a:t>
            </a:r>
          </a:p>
          <a:p>
            <a:pPr marL="742950" lvl="1" indent="-285750">
              <a:spcBef>
                <a:spcPct val="20000"/>
              </a:spcBef>
              <a:buClr>
                <a:srgbClr val="E71B1B"/>
              </a:buClr>
              <a:buFont typeface="Calibri" panose="020F0502020204030204" pitchFamily="34" charset="0"/>
              <a:buChar char="▫"/>
            </a:pPr>
            <a:r>
              <a:rPr lang="en-US" b="1" dirty="0">
                <a:solidFill>
                  <a:schemeClr val="tx2"/>
                </a:solidFill>
                <a:latin typeface="Open Sans"/>
                <a:cs typeface="Open Sans"/>
              </a:rPr>
              <a:t>Log in and find it at lifebenefits.com/stateoftn</a:t>
            </a:r>
          </a:p>
          <a:p>
            <a:pPr lvl="0">
              <a:spcBef>
                <a:spcPct val="20000"/>
              </a:spcBef>
              <a:buClr>
                <a:srgbClr val="E71B1B"/>
              </a:buClr>
            </a:pPr>
            <a:r>
              <a:rPr lang="en-US" dirty="0">
                <a:solidFill>
                  <a:schemeClr val="tx2"/>
                </a:solidFill>
                <a:latin typeface="Open Sans"/>
                <a:cs typeface="Open Sans"/>
              </a:rPr>
              <a:t>Contact: </a:t>
            </a:r>
            <a:r>
              <a:rPr lang="en-US" b="1" dirty="0">
                <a:solidFill>
                  <a:schemeClr val="tx2"/>
                </a:solidFill>
                <a:latin typeface="Open Sans"/>
                <a:cs typeface="Open Sans"/>
              </a:rPr>
              <a:t>Securian Financial</a:t>
            </a:r>
            <a:r>
              <a:rPr lang="en-US" dirty="0">
                <a:solidFill>
                  <a:schemeClr val="tx2"/>
                </a:solidFill>
                <a:latin typeface="Open Sans"/>
                <a:cs typeface="Open Sans"/>
              </a:rPr>
              <a:t>, 866.881.0631 M-F 7 a.m. to 6 p.m., lifebenefits.com/stateoftn</a:t>
            </a:r>
          </a:p>
          <a:p>
            <a:pPr marL="355690" indent="-355690">
              <a:spcBef>
                <a:spcPct val="20000"/>
              </a:spcBef>
              <a:buClr>
                <a:srgbClr val="E71B1B"/>
              </a:buClr>
              <a:buFont typeface="Arial" panose="020B0604020202020204" pitchFamily="34" charset="0"/>
              <a:buChar char="•"/>
            </a:pPr>
            <a:endParaRPr lang="en-US" sz="1900" dirty="0">
              <a:solidFill>
                <a:srgbClr val="666666"/>
              </a:solidFill>
              <a:latin typeface="Open Sans"/>
              <a:cs typeface="Open Sans"/>
            </a:endParaRPr>
          </a:p>
          <a:p>
            <a:endParaRPr lang="en-US" dirty="0"/>
          </a:p>
        </p:txBody>
      </p:sp>
      <p:sp>
        <p:nvSpPr>
          <p:cNvPr id="4" name="Date Placeholder 3">
            <a:extLst>
              <a:ext uri="{FF2B5EF4-FFF2-40B4-BE49-F238E27FC236}">
                <a16:creationId xmlns:a16="http://schemas.microsoft.com/office/drawing/2014/main" id="{9A2A941F-EA03-4073-A073-6596AA29BB57}"/>
              </a:ext>
            </a:extLst>
          </p:cNvPr>
          <p:cNvSpPr>
            <a:spLocks noGrp="1"/>
          </p:cNvSpPr>
          <p:nvPr>
            <p:ph type="dt" idx="1"/>
          </p:nvPr>
        </p:nvSpPr>
        <p:spPr/>
        <p:txBody>
          <a:bodyPr/>
          <a:lstStyle/>
          <a:p>
            <a:fld id="{070D6F3D-FC8C-46E7-9A16-DB28D799644E}" type="datetime1">
              <a:rPr lang="en-US" smtClean="0"/>
              <a:t>12/13/2021</a:t>
            </a:fld>
            <a:endParaRPr lang="en-US" dirty="0"/>
          </a:p>
        </p:txBody>
      </p:sp>
      <p:sp>
        <p:nvSpPr>
          <p:cNvPr id="5" name="Slide Number Placeholder 4">
            <a:extLst>
              <a:ext uri="{FF2B5EF4-FFF2-40B4-BE49-F238E27FC236}">
                <a16:creationId xmlns:a16="http://schemas.microsoft.com/office/drawing/2014/main" id="{4076A1EF-96E2-486F-AE24-9081D2466D5B}"/>
              </a:ext>
            </a:extLst>
          </p:cNvPr>
          <p:cNvSpPr>
            <a:spLocks noGrp="1"/>
          </p:cNvSpPr>
          <p:nvPr>
            <p:ph type="sldNum" sz="quarter" idx="5"/>
          </p:nvPr>
        </p:nvSpPr>
        <p:spPr/>
        <p:txBody>
          <a:bodyPr/>
          <a:lstStyle/>
          <a:p>
            <a:fld id="{DE8B79F1-B7B6-4FD2-9263-BB9B47A67CD8}" type="slidenum">
              <a:rPr lang="en-US" smtClean="0"/>
              <a:t>38</a:t>
            </a:fld>
            <a:endParaRPr lang="en-US" dirty="0"/>
          </a:p>
        </p:txBody>
      </p:sp>
    </p:spTree>
    <p:extLst>
      <p:ext uri="{BB962C8B-B14F-4D97-AF65-F5344CB8AC3E}">
        <p14:creationId xmlns:p14="http://schemas.microsoft.com/office/powerpoint/2010/main" val="42554482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533400" y="4560892"/>
            <a:ext cx="6172200" cy="4319587"/>
          </a:xfrm>
        </p:spPr>
        <p:txBody>
          <a:bodyPr/>
          <a:lstStyle/>
          <a:p>
            <a:pPr marL="0" indent="0">
              <a:buNone/>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All benefits-eligible employees automatically get $20,000 basic term life insurance and $40,000 basic AD&amp;D coverage paid by the state at no cost. </a:t>
            </a:r>
          </a:p>
          <a:p>
            <a:pPr marL="0" indent="0">
              <a:buNone/>
            </a:pPr>
            <a:endPar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If you enroll in medical insurance, life insurance and AD&amp;D coverage automatically increases based on your salary. You pay a monthly premium for this additional coverage. </a:t>
            </a:r>
            <a:endPar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31775" lvl="1" indent="-171450">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If your salary goes up as of Sept. 1, 2021, compared to Sept. 1, 2020, your monthly premium may increase as of Oct. 2021. </a:t>
            </a:r>
          </a:p>
          <a:p>
            <a:pPr marL="231775" lvl="1" indent="-171450">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At ages 65 and over, your coverage amounts will reduce.</a:t>
            </a:r>
          </a:p>
          <a:p>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Basic dependent term life/basic AD&amp;D insurance will automatically apply to dependent(s) enrolled in your family medical insurance. You will pay premiums for your dependent(s) coverage.</a:t>
            </a:r>
          </a:p>
          <a:p>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Keep your beneficiary information current in Edison.</a:t>
            </a:r>
            <a:endPar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a:spcBef>
                <a:spcPts val="622"/>
              </a:spcBef>
              <a:buClr>
                <a:srgbClr val="E71B1B"/>
              </a:buClr>
            </a:pPr>
            <a:endParaRPr lang="en-US" b="1" dirty="0">
              <a:latin typeface="Open Sans"/>
              <a:cs typeface="Open Sans"/>
            </a:endParaRPr>
          </a:p>
          <a:p>
            <a:pPr>
              <a:spcBef>
                <a:spcPts val="622"/>
              </a:spcBef>
            </a:pPr>
            <a:endParaRPr lang="en-US" dirty="0"/>
          </a:p>
        </p:txBody>
      </p:sp>
      <p:sp>
        <p:nvSpPr>
          <p:cNvPr id="4" name="Date Placeholder 3">
            <a:extLst>
              <a:ext uri="{FF2B5EF4-FFF2-40B4-BE49-F238E27FC236}">
                <a16:creationId xmlns:a16="http://schemas.microsoft.com/office/drawing/2014/main" id="{E1AF5EB0-AF33-4778-A8D7-FC114283870E}"/>
              </a:ext>
            </a:extLst>
          </p:cNvPr>
          <p:cNvSpPr>
            <a:spLocks noGrp="1"/>
          </p:cNvSpPr>
          <p:nvPr>
            <p:ph type="dt" idx="1"/>
          </p:nvPr>
        </p:nvSpPr>
        <p:spPr/>
        <p:txBody>
          <a:bodyPr/>
          <a:lstStyle/>
          <a:p>
            <a:fld id="{8D5940D7-A9C0-4D61-B242-DA47D191BB5F}" type="datetime1">
              <a:rPr lang="en-US" smtClean="0"/>
              <a:t>12/13/2021</a:t>
            </a:fld>
            <a:endParaRPr lang="en-US" dirty="0"/>
          </a:p>
        </p:txBody>
      </p:sp>
      <p:sp>
        <p:nvSpPr>
          <p:cNvPr id="5" name="Slide Number Placeholder 4">
            <a:extLst>
              <a:ext uri="{FF2B5EF4-FFF2-40B4-BE49-F238E27FC236}">
                <a16:creationId xmlns:a16="http://schemas.microsoft.com/office/drawing/2014/main" id="{97BB78B2-1AA0-453C-BC36-78573E662592}"/>
              </a:ext>
            </a:extLst>
          </p:cNvPr>
          <p:cNvSpPr>
            <a:spLocks noGrp="1"/>
          </p:cNvSpPr>
          <p:nvPr>
            <p:ph type="sldNum" sz="quarter" idx="5"/>
          </p:nvPr>
        </p:nvSpPr>
        <p:spPr/>
        <p:txBody>
          <a:bodyPr/>
          <a:lstStyle/>
          <a:p>
            <a:fld id="{DE8B79F1-B7B6-4FD2-9263-BB9B47A67CD8}" type="slidenum">
              <a:rPr lang="en-US" smtClean="0"/>
              <a:t>39</a:t>
            </a:fld>
            <a:endParaRPr lang="en-US" dirty="0"/>
          </a:p>
        </p:txBody>
      </p:sp>
    </p:spTree>
    <p:extLst>
      <p:ext uri="{BB962C8B-B14F-4D97-AF65-F5344CB8AC3E}">
        <p14:creationId xmlns:p14="http://schemas.microsoft.com/office/powerpoint/2010/main" val="3887051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731840" y="4560892"/>
            <a:ext cx="5851525" cy="3938532"/>
          </a:xfrm>
        </p:spPr>
        <p:txBody>
          <a:bodyPr/>
          <a:lstStyle/>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0" i="0" u="none" strike="noStrike" kern="1200" cap="none" spc="0" normalizeH="0" baseline="0" noProof="0" dirty="0">
                <a:ln>
                  <a:noFill/>
                </a:ln>
                <a:solidFill>
                  <a:srgbClr val="1B365D"/>
                </a:solidFill>
                <a:effectLst/>
                <a:uLnTx/>
                <a:uFillTx/>
                <a:latin typeface="Open Sans"/>
                <a:ea typeface="+mn-ea"/>
                <a:cs typeface="Open Sans"/>
              </a:rPr>
              <a:t>Benefits Administration, within the Department of Finance &amp; Administration, manages the State Group Insurance Program. </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1" i="0" u="none" strike="noStrike" kern="1200" cap="none" spc="0" normalizeH="0" baseline="0" noProof="0" dirty="0">
                <a:ln>
                  <a:noFill/>
                </a:ln>
                <a:solidFill>
                  <a:srgbClr val="C00000"/>
                </a:solidFill>
                <a:effectLst/>
                <a:uLnTx/>
                <a:uFillTx/>
                <a:latin typeface="Open Sans"/>
                <a:ea typeface="+mn-ea"/>
                <a:cs typeface="Open Sans"/>
              </a:rPr>
              <a:t>Partners for Health </a:t>
            </a:r>
            <a:r>
              <a:rPr kumimoji="0" lang="en-US" sz="1200" b="0" i="0" u="none" strike="noStrike" kern="1200" cap="none" spc="0" normalizeH="0" baseline="0" noProof="0" dirty="0">
                <a:ln>
                  <a:noFill/>
                </a:ln>
                <a:solidFill>
                  <a:srgbClr val="1B365D"/>
                </a:solidFill>
                <a:effectLst/>
                <a:uLnTx/>
                <a:uFillTx/>
                <a:latin typeface="Open Sans"/>
                <a:ea typeface="+mn-ea"/>
                <a:cs typeface="Open Sans"/>
              </a:rPr>
              <a:t>is the official logo and website name for Benefits Administration.</a:t>
            </a:r>
          </a:p>
          <a:p>
            <a:pPr marL="231775" marR="0" lvl="0" indent="-23177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a:ea typeface="+mn-ea"/>
                <a:cs typeface="Open Sans"/>
              </a:rPr>
              <a:t>The State Plan includes state government and higher education employees.</a:t>
            </a:r>
          </a:p>
          <a:p>
            <a:pPr marL="231775" marR="0" lvl="0" indent="-23177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a:ea typeface="+mn-ea"/>
                <a:cs typeface="Open Sans"/>
              </a:rPr>
              <a:t>The plan is self-insured. All claims are paid through the combined premiums of our members and any contributions that employers make toward monthly premiums. </a:t>
            </a:r>
          </a:p>
          <a:p>
            <a:pPr marL="231775" marR="0" lvl="0" indent="-23177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a:ea typeface="+mn-ea"/>
                <a:cs typeface="Open Sans"/>
              </a:rPr>
              <a:t>The State Insurance Committee is authorized to determine the premiums, benefits package, funding method, administrative procedures, eligibility provisions and rules relating to the State Plan. </a:t>
            </a:r>
          </a:p>
          <a:p>
            <a:pPr marL="231775" marR="0" lvl="0" indent="-23177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a:ea typeface="+mn-ea"/>
                <a:cs typeface="Open Sans"/>
              </a:rPr>
              <a:t>The </a:t>
            </a:r>
            <a:r>
              <a:rPr kumimoji="0" lang="en-US" sz="1200" b="1" i="0" u="none" strike="noStrike" kern="1200" cap="none" spc="0" normalizeH="0" baseline="0" noProof="0" dirty="0">
                <a:ln>
                  <a:noFill/>
                </a:ln>
                <a:solidFill>
                  <a:srgbClr val="1B365D"/>
                </a:solidFill>
                <a:effectLst/>
                <a:uLnTx/>
                <a:uFillTx/>
                <a:latin typeface="Open Sans"/>
                <a:ea typeface="+mn-ea"/>
                <a:cs typeface="Open Sans"/>
              </a:rPr>
              <a:t>state pays about 80% of the medical insurance monthly premium </a:t>
            </a:r>
            <a:r>
              <a:rPr kumimoji="0" lang="en-US" sz="1200" b="0" i="0" u="none" strike="noStrike" kern="1200" cap="none" spc="0" normalizeH="0" baseline="0" noProof="0" dirty="0">
                <a:ln>
                  <a:noFill/>
                </a:ln>
                <a:solidFill>
                  <a:srgbClr val="1B365D"/>
                </a:solidFill>
                <a:effectLst/>
                <a:uLnTx/>
                <a:uFillTx/>
                <a:latin typeface="Open Sans"/>
                <a:ea typeface="+mn-ea"/>
                <a:cs typeface="Open Sans"/>
              </a:rPr>
              <a:t>for state employees and dependents. This covers medical, behavioral health and pharmacy services.</a:t>
            </a:r>
          </a:p>
          <a:p>
            <a:endParaRPr lang="en-US" dirty="0"/>
          </a:p>
        </p:txBody>
      </p:sp>
      <p:sp>
        <p:nvSpPr>
          <p:cNvPr id="4" name="Date Placeholder 3">
            <a:extLst>
              <a:ext uri="{FF2B5EF4-FFF2-40B4-BE49-F238E27FC236}">
                <a16:creationId xmlns:a16="http://schemas.microsoft.com/office/drawing/2014/main" id="{358CDF13-3A73-4A85-A5F7-0508B5304BB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DA9891-0493-4DD8-B452-F4CBB7413AB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12/13/2021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5CB59B08-9FF7-4C64-8A65-9E1162A5AC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02222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400800" cy="4319587"/>
          </a:xfrm>
        </p:spPr>
        <p:txBody>
          <a:bodyPr/>
          <a:lstStyle/>
          <a:p>
            <a:pPr marL="0" indent="0">
              <a:buNone/>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You can buy this insurance to give you and your family additional protection if you or your covered dependent’s death or dismemberment is due to an accident. </a:t>
            </a:r>
          </a:p>
          <a:p>
            <a:pPr marL="463550" indent="-225425">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This is in addition to the Basic AD&amp;D coverage.</a:t>
            </a:r>
          </a:p>
          <a:p>
            <a:pPr marL="463550" indent="-225425">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You pay the full monthly premium.</a:t>
            </a:r>
          </a:p>
          <a:p>
            <a:pPr marL="463550" indent="-225425">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Benefit will be paid for dismemberment if the loss occurs within 180 days of the accident provided you or your dependent was covered on the date of the accident and meet the established criteria. Accident could occur at work or elsewhere.</a:t>
            </a:r>
          </a:p>
          <a:p>
            <a:pPr marL="463550" indent="-225425">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Coverage is available at low group rates – no questions asked. </a:t>
            </a:r>
          </a:p>
          <a:p>
            <a:pPr marL="463550" indent="-225425">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The maximum benefit for employees is $60,000.</a:t>
            </a:r>
          </a:p>
          <a:p>
            <a:pPr marL="463550" indent="-225425">
              <a:buFont typeface="Arial" panose="020B0604020202020204" pitchFamily="34" charset="0"/>
              <a:buChar cha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Enroll in Edison. </a:t>
            </a:r>
          </a:p>
          <a:p>
            <a:pPr marL="238125"/>
            <a:endPar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Keep beneficiary information current in Edison.</a:t>
            </a:r>
          </a:p>
          <a:p>
            <a:endParaRPr lang="en-US" dirty="0"/>
          </a:p>
        </p:txBody>
      </p:sp>
      <p:sp>
        <p:nvSpPr>
          <p:cNvPr id="4" name="Date Placeholder 3">
            <a:extLst>
              <a:ext uri="{FF2B5EF4-FFF2-40B4-BE49-F238E27FC236}">
                <a16:creationId xmlns:a16="http://schemas.microsoft.com/office/drawing/2014/main" id="{DBDFF2DD-C0AB-42CF-B270-D2788C3189BC}"/>
              </a:ext>
            </a:extLst>
          </p:cNvPr>
          <p:cNvSpPr>
            <a:spLocks noGrp="1"/>
          </p:cNvSpPr>
          <p:nvPr>
            <p:ph type="dt" idx="1"/>
          </p:nvPr>
        </p:nvSpPr>
        <p:spPr/>
        <p:txBody>
          <a:bodyPr/>
          <a:lstStyle/>
          <a:p>
            <a:fld id="{A8069A19-FD66-4A20-9BA6-748EBBF9B36E}" type="datetime1">
              <a:rPr lang="en-US" smtClean="0"/>
              <a:t>12/13/2021</a:t>
            </a:fld>
            <a:endParaRPr lang="en-US" dirty="0"/>
          </a:p>
        </p:txBody>
      </p:sp>
      <p:sp>
        <p:nvSpPr>
          <p:cNvPr id="5" name="Slide Number Placeholder 4">
            <a:extLst>
              <a:ext uri="{FF2B5EF4-FFF2-40B4-BE49-F238E27FC236}">
                <a16:creationId xmlns:a16="http://schemas.microsoft.com/office/drawing/2014/main" id="{7873633A-60B1-488C-93C1-A465ED8463A8}"/>
              </a:ext>
            </a:extLst>
          </p:cNvPr>
          <p:cNvSpPr>
            <a:spLocks noGrp="1"/>
          </p:cNvSpPr>
          <p:nvPr>
            <p:ph type="sldNum" sz="quarter" idx="5"/>
          </p:nvPr>
        </p:nvSpPr>
        <p:spPr/>
        <p:txBody>
          <a:bodyPr/>
          <a:lstStyle/>
          <a:p>
            <a:fld id="{DE8B79F1-B7B6-4FD2-9263-BB9B47A67CD8}" type="slidenum">
              <a:rPr lang="en-US" smtClean="0"/>
              <a:t>40</a:t>
            </a:fld>
            <a:endParaRPr lang="en-US" dirty="0"/>
          </a:p>
        </p:txBody>
      </p:sp>
    </p:spTree>
    <p:extLst>
      <p:ext uri="{BB962C8B-B14F-4D97-AF65-F5344CB8AC3E}">
        <p14:creationId xmlns:p14="http://schemas.microsoft.com/office/powerpoint/2010/main" val="24067705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4505"/>
            <a:ext cx="6400800" cy="4319587"/>
          </a:xfrm>
        </p:spPr>
        <p:txBody>
          <a:bodyPr/>
          <a:lstStyle/>
          <a:p>
            <a:pPr marL="0" indent="0">
              <a:spcBef>
                <a:spcPts val="600"/>
              </a:spcBef>
              <a:buNone/>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You can buy voluntary term life insurance for yourself, your spouse and children. You must apply for this insurance. </a:t>
            </a:r>
          </a:p>
          <a:p>
            <a:pPr marL="225425" indent="-225425">
              <a:spcBef>
                <a:spcPts val="600"/>
              </a:spcBef>
            </a:pPr>
            <a:r>
              <a:rPr lang="en-US" sz="1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To apply for coverage and update your beneficiaries, go to lifebenefits.com/stateoftn</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Your monthly premium could go up if you increase your life insurance amount, or you move into a higher age bracket as of Jan. 1.</a:t>
            </a:r>
          </a:p>
          <a:p>
            <a:pPr marL="0" indent="0">
              <a:spcBef>
                <a:spcPts val="600"/>
              </a:spcBef>
              <a:buNone/>
            </a:pP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tn.gov/PartnersForHealth under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Other Benefits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sz="1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Life Insurance </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for details. </a:t>
            </a:r>
          </a:p>
          <a:p>
            <a:pPr marL="0" indent="0">
              <a:spcBef>
                <a:spcPts val="600"/>
              </a:spcBef>
              <a:buNone/>
            </a:pP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Premium rates are found on the </a:t>
            </a:r>
            <a:r>
              <a:rPr lang="en-US" sz="12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Premium</a:t>
            </a:r>
            <a:r>
              <a:rPr lang="en-US" sz="12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webpage. </a:t>
            </a:r>
          </a:p>
          <a:p>
            <a:endParaRPr lang="en-US" dirty="0"/>
          </a:p>
        </p:txBody>
      </p:sp>
      <p:sp>
        <p:nvSpPr>
          <p:cNvPr id="4" name="Date Placeholder 3">
            <a:extLst>
              <a:ext uri="{FF2B5EF4-FFF2-40B4-BE49-F238E27FC236}">
                <a16:creationId xmlns:a16="http://schemas.microsoft.com/office/drawing/2014/main" id="{71D123CD-2724-4C38-81E2-98F467E4E4C3}"/>
              </a:ext>
            </a:extLst>
          </p:cNvPr>
          <p:cNvSpPr>
            <a:spLocks noGrp="1"/>
          </p:cNvSpPr>
          <p:nvPr>
            <p:ph type="dt" idx="1"/>
          </p:nvPr>
        </p:nvSpPr>
        <p:spPr/>
        <p:txBody>
          <a:bodyPr/>
          <a:lstStyle/>
          <a:p>
            <a:fld id="{1CDC45D1-2E1A-49A4-A294-FA9DECF65641}" type="datetime1">
              <a:rPr lang="en-US" smtClean="0"/>
              <a:t>12/13/2021</a:t>
            </a:fld>
            <a:endParaRPr lang="en-US" dirty="0"/>
          </a:p>
        </p:txBody>
      </p:sp>
      <p:sp>
        <p:nvSpPr>
          <p:cNvPr id="5" name="Slide Number Placeholder 4">
            <a:extLst>
              <a:ext uri="{FF2B5EF4-FFF2-40B4-BE49-F238E27FC236}">
                <a16:creationId xmlns:a16="http://schemas.microsoft.com/office/drawing/2014/main" id="{9EA1DAFF-F4B3-4C3B-909A-0397D706C5C6}"/>
              </a:ext>
            </a:extLst>
          </p:cNvPr>
          <p:cNvSpPr>
            <a:spLocks noGrp="1"/>
          </p:cNvSpPr>
          <p:nvPr>
            <p:ph type="sldNum" sz="quarter" idx="5"/>
          </p:nvPr>
        </p:nvSpPr>
        <p:spPr/>
        <p:txBody>
          <a:bodyPr/>
          <a:lstStyle/>
          <a:p>
            <a:fld id="{DE8B79F1-B7B6-4FD2-9263-BB9B47A67CD8}" type="slidenum">
              <a:rPr lang="en-US" smtClean="0"/>
              <a:t>41</a:t>
            </a:fld>
            <a:endParaRPr lang="en-US" dirty="0"/>
          </a:p>
        </p:txBody>
      </p:sp>
    </p:spTree>
    <p:extLst>
      <p:ext uri="{BB962C8B-B14F-4D97-AF65-F5344CB8AC3E}">
        <p14:creationId xmlns:p14="http://schemas.microsoft.com/office/powerpoint/2010/main" val="21351596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556592" y="4560892"/>
            <a:ext cx="6026773" cy="4319587"/>
          </a:xfrm>
        </p:spPr>
        <p:txBody>
          <a:bodyPr/>
          <a:lstStyle/>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Edison is the State of Tennessee’s enterprise resource planning system. You’ll use </a:t>
            </a:r>
            <a:r>
              <a:rPr kumimoji="0" lang="en-US"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Employee Self Service, known as ESS, to enroll.</a:t>
            </a:r>
            <a:endPar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If your device has Windows 10, the preferred browser for Edison is Microsoft Edge. Internet Explorer 11 will work on older devices that have previous versions of Windows. </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 must enroll using ESS for health, dental, vision, disability and voluntary AD&amp;D insurance</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Enroll in </a:t>
            </a:r>
            <a:r>
              <a:rPr kumimoji="0" lang="en-US"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voluntary term life </a:t>
            </a: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at Securian Financial website: </a:t>
            </a: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hlinkClick r:id="rId3"/>
              </a:rPr>
              <a:t>lifebenefits.com/stateoftn</a:t>
            </a:r>
            <a:endPar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endPar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You must complete your enrollment within 30 days of your hire date or date of becoming eligible.</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endParaRPr kumimoji="0" lang="en-US" b="0" i="0" u="none" strike="noStrike" kern="1200" cap="none" spc="0" normalizeH="0" baseline="0" noProof="0" dirty="0">
              <a:ln>
                <a:noFill/>
              </a:ln>
              <a:solidFill>
                <a:srgbClr val="221E1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Edison ESS</a:t>
            </a:r>
            <a:endPar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 will need to log in to Edison at </a:t>
            </a:r>
            <a:r>
              <a:rPr kumimoji="0" lang="en-US" b="0" i="0" u="sng"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hlinkClick r:id="rId4"/>
              </a:rPr>
              <a:t>www.edison.tn.gov/ </a:t>
            </a: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to enroll. </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Instructions for enrolling are available at </a:t>
            </a:r>
            <a:r>
              <a:rPr kumimoji="0" lang="en-US" b="0"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tn.gov/partnersforhealth. </a:t>
            </a: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Click on the </a:t>
            </a:r>
            <a:r>
              <a:rPr kumimoji="0" lang="en-US"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“For New Employees” </a:t>
            </a: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tile and then look under Resources for state Employee Self Service Instructions.</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endParaRPr kumimoji="0" lang="en-US" b="1" i="0" u="none" strike="noStrike" kern="1200" cap="none" spc="0" normalizeH="0" baseline="0" noProof="0" dirty="0">
              <a:ln>
                <a:noFill/>
              </a:ln>
              <a:solidFill>
                <a:srgbClr val="221E1F"/>
              </a:solidFill>
              <a:effectLst/>
              <a:uLnTx/>
              <a:uFillTx/>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Date Placeholder 3">
            <a:extLst>
              <a:ext uri="{FF2B5EF4-FFF2-40B4-BE49-F238E27FC236}">
                <a16:creationId xmlns:a16="http://schemas.microsoft.com/office/drawing/2014/main" id="{AA19E134-528C-413F-BDF8-64DBCB80584D}"/>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C5F85-E05D-45C1-A45C-E7B24B628E35}"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12/13/2021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7EE6B060-7B69-439E-97DE-07DB84EF3FC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22487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400800" cy="431958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Insurance premiums are taken from the paycheck you get at the end of each month to pay for the next month’s coverage.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Voluntary coverages, such as dental, disability and vision get no state support, and you must pay the total premium.</a:t>
            </a:r>
            <a:endParaRPr kumimoji="0" lang="en-US" alt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09550" marR="0" lvl="0" indent="-209550" algn="l" defTabSz="914400" rtl="0" eaLnBrk="1" fontAlgn="base" latinLnBrk="0" hangingPunct="1">
              <a:lnSpc>
                <a:spcPct val="100000"/>
              </a:lnSpc>
              <a:spcBef>
                <a:spcPct val="65000"/>
              </a:spcBef>
              <a:spcAft>
                <a:spcPct val="0"/>
              </a:spcAft>
              <a:buClr>
                <a:srgbClr val="C4262E"/>
              </a:buClr>
              <a:buSzPct val="110000"/>
              <a:buFontTx/>
              <a:buChar char="•"/>
              <a:tabLst/>
              <a:defRPr/>
            </a:pPr>
            <a:r>
              <a:rPr kumimoji="0" lang="en-US" altLang="en-US" b="1"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Your ABC will tell you when your premiums will be deducted from your paycheck.</a:t>
            </a:r>
          </a:p>
          <a:p>
            <a:pPr marL="209550" marR="0" lvl="0" indent="-209550" algn="l" defTabSz="914400" rtl="0" eaLnBrk="1" fontAlgn="base" latinLnBrk="0" hangingPunct="1">
              <a:lnSpc>
                <a:spcPct val="100000"/>
              </a:lnSpc>
              <a:spcBef>
                <a:spcPct val="65000"/>
              </a:spcBef>
              <a:spcAft>
                <a:spcPct val="0"/>
              </a:spcAft>
              <a:buClr>
                <a:srgbClr val="C4262E"/>
              </a:buClr>
              <a:buSzPct val="110000"/>
              <a:buFontTx/>
              <a:buChar char="•"/>
              <a:tabLst/>
              <a:defRPr/>
            </a:pPr>
            <a:r>
              <a:rPr kumimoji="0" lang="en-US" alt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Enter your benefit selections in ESS as soon as possible.</a:t>
            </a:r>
          </a:p>
          <a:p>
            <a:pPr marL="395288" marR="0" lvl="1" indent="-184150" algn="l" defTabSz="914400" rtl="0" eaLnBrk="1" fontAlgn="base" latinLnBrk="0" hangingPunct="1">
              <a:lnSpc>
                <a:spcPct val="100000"/>
              </a:lnSpc>
              <a:spcBef>
                <a:spcPct val="30000"/>
              </a:spcBef>
              <a:spcAft>
                <a:spcPct val="0"/>
              </a:spcAft>
              <a:buClr>
                <a:srgbClr val="C4262E"/>
              </a:buClr>
              <a:buSzPct val="110000"/>
              <a:buFontTx/>
              <a:buChar char="•"/>
              <a:tabLst/>
              <a:defRPr/>
            </a:pPr>
            <a:r>
              <a:rPr kumimoji="0" lang="en-US" alt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If you do not enter your benefit selections early, in some instances you could end up with a double deduction from your paycheck the first month of enrollment.</a:t>
            </a:r>
          </a:p>
          <a:p>
            <a:pPr marL="17463" indent="0" eaLnBrk="0" fontAlgn="base" hangingPunct="0">
              <a:lnSpc>
                <a:spcPct val="90000"/>
              </a:lnSpc>
              <a:spcBef>
                <a:spcPct val="0"/>
              </a:spcBef>
              <a:spcAft>
                <a:spcPct val="0"/>
              </a:spcAft>
              <a:buClr>
                <a:srgbClr val="C4262E"/>
              </a:buClr>
              <a:buSzPct val="110000"/>
              <a:buNone/>
              <a:defRPr/>
            </a:pPr>
            <a:endParaRPr lang="en-US" dirty="0"/>
          </a:p>
        </p:txBody>
      </p:sp>
      <p:sp>
        <p:nvSpPr>
          <p:cNvPr id="4" name="Date Placeholder 3">
            <a:extLst>
              <a:ext uri="{FF2B5EF4-FFF2-40B4-BE49-F238E27FC236}">
                <a16:creationId xmlns:a16="http://schemas.microsoft.com/office/drawing/2014/main" id="{1DE124CC-7456-4381-B38D-9A74319154FD}"/>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9BA18C-E511-4E11-9DBA-7C95C66C647D}"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12/13/2021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EACC610C-B707-45DA-BE4A-79F63F9D3DA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61656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419600"/>
            <a:ext cx="6553200" cy="4568119"/>
          </a:xfrm>
        </p:spPr>
        <p:txBody>
          <a:bodyPr/>
          <a:lstStyle/>
          <a:p>
            <a:pPr marL="0" marR="0" lvl="0" indent="0" algn="l" defTabSz="914400" rtl="0" eaLnBrk="0" fontAlgn="base" latinLnBrk="0" hangingPunct="0">
              <a:lnSpc>
                <a:spcPct val="100000"/>
              </a:lnSpc>
              <a:spcBef>
                <a:spcPts val="600"/>
              </a:spcBef>
              <a:spcAft>
                <a:spcPts val="0"/>
              </a:spcAft>
              <a:buClr>
                <a:srgbClr val="C00000"/>
              </a:buClr>
              <a:buSzTx/>
              <a:buFont typeface="Arial" panose="020B0604020202020204" pitchFamily="34" charset="0"/>
              <a:buNone/>
              <a:tabLst/>
              <a:defRPr/>
            </a:pPr>
            <a:r>
              <a:rPr kumimoji="0" lang="en-US" b="1" i="0" u="sng"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ID cards</a:t>
            </a:r>
          </a:p>
          <a:p>
            <a:pPr marL="0" marR="0" lvl="0" indent="0" algn="l" defTabSz="914400" rtl="0" eaLnBrk="0" fontAlgn="base" latinLnBrk="0" hangingPunct="0">
              <a:lnSpc>
                <a:spcPct val="100000"/>
              </a:lnSpc>
              <a:spcBef>
                <a:spcPts val="600"/>
              </a:spcBef>
              <a:spcAft>
                <a:spcPts val="0"/>
              </a:spcAft>
              <a:buClr>
                <a:srgbClr val="C00000"/>
              </a:buClr>
              <a:buSzTx/>
              <a:buFont typeface="Arial" panose="020B0604020202020204" pitchFamily="34" charset="0"/>
              <a:buNone/>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Insurance cards are mailed within three to four weeks after your application is processed. </a:t>
            </a:r>
            <a:endPar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31775" marR="0" lvl="1" indent="-231775" algn="l" defTabSz="914400" rtl="0" eaLnBrk="0" fontAlgn="base" latinLnBrk="0" hangingPunct="0">
              <a:lnSpc>
                <a:spcPct val="100000"/>
              </a:lnSpc>
              <a:spcBef>
                <a:spcPts val="600"/>
              </a:spcBef>
              <a:spcAft>
                <a:spcPts val="0"/>
              </a:spcAft>
              <a:buClr>
                <a:srgbClr val="C00000"/>
              </a:buClr>
              <a:buSzTx/>
              <a:buFont typeface="Calibri" panose="020F0502020204030204" pitchFamily="34" charset="0"/>
              <a:buChar char="▫"/>
              <a:tabLst/>
              <a:defRPr/>
            </a:pPr>
            <a:r>
              <a:rPr kumimoji="0" lang="en-US" b="1"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BlueCross BlueShield: </a:t>
            </a:r>
            <a:r>
              <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You’ll get up to two ID cards. The member’s name will be printed on all cards, but these cards may be used by any covered dependent.</a:t>
            </a:r>
          </a:p>
          <a:p>
            <a:pPr marL="231775" marR="0" lvl="1" indent="-231775" algn="l" defTabSz="914400" rtl="0" eaLnBrk="0" fontAlgn="base" latinLnBrk="0" hangingPunct="0">
              <a:lnSpc>
                <a:spcPct val="100000"/>
              </a:lnSpc>
              <a:spcBef>
                <a:spcPts val="600"/>
              </a:spcBef>
              <a:spcAft>
                <a:spcPts val="0"/>
              </a:spcAft>
              <a:buClr>
                <a:srgbClr val="C00000"/>
              </a:buClr>
              <a:buSzTx/>
              <a:buFont typeface="Calibri" panose="020F0502020204030204" pitchFamily="34" charset="0"/>
              <a:buChar char="▫"/>
              <a:tabLst/>
              <a:defRPr/>
            </a:pPr>
            <a:r>
              <a:rPr kumimoji="0" lang="en-US" b="1"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Cigna: </a:t>
            </a:r>
            <a:r>
              <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You’ll get separate ID cards for each insured family member with the participant’s name printed on each. Cigna will send up to four ID cards in each envelope and additional ID cards in a separate envelope. </a:t>
            </a:r>
          </a:p>
          <a:p>
            <a:pPr marL="231775" marR="0" lvl="0" indent="-231775" algn="l" defTabSz="914400" rtl="0" eaLnBrk="0" fontAlgn="base" latinLnBrk="0" hangingPunct="0">
              <a:lnSpc>
                <a:spcPct val="100000"/>
              </a:lnSpc>
              <a:spcBef>
                <a:spcPts val="600"/>
              </a:spcBef>
              <a:spcAft>
                <a:spcPts val="0"/>
              </a:spcAft>
              <a:buClr>
                <a:srgbClr val="C00000"/>
              </a:buClr>
              <a:buSzTx/>
              <a:buFont typeface="Arial" panose="020B0604020202020204" pitchFamily="34" charset="0"/>
              <a:buChar char="•"/>
              <a:tabLst/>
              <a:defRPr/>
            </a:pPr>
            <a:r>
              <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You’ll </a:t>
            </a:r>
            <a:r>
              <a:rPr lang="en-US" kern="0" dirty="0">
                <a:solidFill>
                  <a:srgbClr val="1B365D"/>
                </a:solidFill>
                <a:latin typeface="Open Sans" panose="020B0606030504020204" pitchFamily="34" charset="0"/>
                <a:ea typeface="Open Sans" panose="020B0606030504020204" pitchFamily="34" charset="0"/>
                <a:cs typeface="Open Sans" panose="020B0606030504020204" pitchFamily="34" charset="0"/>
              </a:rPr>
              <a:t>get </a:t>
            </a:r>
            <a:r>
              <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separate </a:t>
            </a:r>
            <a:r>
              <a:rPr kumimoji="0" lang="en-US" b="1"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CVS Caremark pharmacy ID cards</a:t>
            </a:r>
            <a:r>
              <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 If you are enrolled in family coverage, your ID cards may be sent in separate envelopes.</a:t>
            </a:r>
          </a:p>
          <a:p>
            <a:pPr marL="231775" marR="0" lvl="0" indent="-231775" algn="l" defTabSz="914400" rtl="0" eaLnBrk="0" fontAlgn="base" latinLnBrk="0" hangingPunct="0">
              <a:lnSpc>
                <a:spcPct val="100000"/>
              </a:lnSpc>
              <a:spcBef>
                <a:spcPts val="600"/>
              </a:spcBef>
              <a:spcAft>
                <a:spcPts val="0"/>
              </a:spcAft>
              <a:buClr>
                <a:srgbClr val="C00000"/>
              </a:buClr>
              <a:buSzTx/>
              <a:buFont typeface="Arial" panose="020B0604020202020204" pitchFamily="34" charset="0"/>
              <a:buChar char="•"/>
              <a:tabLst/>
              <a:defRPr/>
            </a:pPr>
            <a:r>
              <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Optum will mail </a:t>
            </a:r>
            <a:r>
              <a:rPr kumimoji="0" lang="en-US" b="1"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ID cards </a:t>
            </a:r>
            <a:r>
              <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for </a:t>
            </a:r>
            <a:r>
              <a:rPr kumimoji="0" lang="en-US" b="1"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behavioral health/substance use</a:t>
            </a:r>
            <a:r>
              <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231775" marR="0" lvl="0" indent="-231775" algn="l" defTabSz="914400" rtl="0" eaLnBrk="0" fontAlgn="base" latinLnBrk="0" hangingPunct="0">
              <a:lnSpc>
                <a:spcPct val="100000"/>
              </a:lnSpc>
              <a:spcBef>
                <a:spcPts val="600"/>
              </a:spcBef>
              <a:spcAft>
                <a:spcPts val="0"/>
              </a:spcAft>
              <a:buClr>
                <a:srgbClr val="C00000"/>
              </a:buClr>
              <a:buSzTx/>
              <a:buFont typeface="Arial" panose="020B0604020202020204" pitchFamily="34" charset="0"/>
              <a:buChar char="•"/>
              <a:tabLst/>
              <a:defRPr/>
            </a:pPr>
            <a:r>
              <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If enrolled in </a:t>
            </a:r>
            <a:r>
              <a:rPr kumimoji="0" lang="en-US" b="1"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dental or vision coverage</a:t>
            </a:r>
            <a:r>
              <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 you’ll typically receive your ID cards within three weeks. For vision coverage, you will receive an ID card, but you don’t need one to access services. </a:t>
            </a:r>
          </a:p>
          <a:p>
            <a:pPr marL="231775" marR="0" lvl="0" indent="-231775" algn="l" defTabSz="914400" rtl="0" eaLnBrk="0" fontAlgn="base" latinLnBrk="0" hangingPunct="0">
              <a:lnSpc>
                <a:spcPct val="100000"/>
              </a:lnSpc>
              <a:spcBef>
                <a:spcPts val="600"/>
              </a:spcBef>
              <a:spcAft>
                <a:spcPts val="0"/>
              </a:spcAft>
              <a:buClr>
                <a:srgbClr val="C00000"/>
              </a:buClr>
              <a:buSzTx/>
              <a:buFont typeface="Arial" panose="020B0604020202020204" pitchFamily="34" charset="0"/>
              <a:buChar char="•"/>
              <a:tabLst/>
              <a:defRPr/>
            </a:pPr>
            <a:r>
              <a:rPr kumimoji="0" lang="en-US"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 can call the insurance carrier to ask for extra cards or print a temporary card from the carrier’s website or by using the carrier’s mobile app. Contact information is on the Customer Service webpage.</a:t>
            </a:r>
            <a:endPar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ts val="600"/>
              </a:spcBef>
              <a:spcAft>
                <a:spcPts val="0"/>
              </a:spcAft>
              <a:buClr>
                <a:srgbClr val="C00000"/>
              </a:buClr>
              <a:buSzTx/>
              <a:buFont typeface="Arial" panose="020B0604020202020204" pitchFamily="34" charset="0"/>
              <a:buNone/>
              <a:tabLst/>
              <a:defRPr/>
            </a:pPr>
            <a:r>
              <a:rPr kumimoji="0" lang="en-US" b="1" i="0" u="sng"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Debit cards</a:t>
            </a:r>
          </a:p>
          <a:p>
            <a:pPr marL="342900" marR="0" lvl="0" indent="-342900" algn="l" defTabSz="914400" rtl="0" eaLnBrk="0" fontAlgn="base" latinLnBrk="0" hangingPunct="0">
              <a:lnSpc>
                <a:spcPct val="100000"/>
              </a:lnSpc>
              <a:spcBef>
                <a:spcPts val="600"/>
              </a:spcBef>
              <a:spcAft>
                <a:spcPts val="0"/>
              </a:spcAft>
              <a:buClr>
                <a:srgbClr val="C00000"/>
              </a:buClr>
              <a:buSzTx/>
              <a:buFont typeface="Arial" panose="020B0604020202020204" pitchFamily="34" charset="0"/>
              <a:buChar char="•"/>
              <a:tabLst/>
              <a:defRPr/>
            </a:pPr>
            <a:r>
              <a:rPr kumimoji="0" lang="en-US" b="1"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CDHP/HSA, medical FSA and L-FSA members </a:t>
            </a:r>
            <a:r>
              <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will receive a debit card from Optum Financial to use for qualified purchases. </a:t>
            </a:r>
          </a:p>
          <a:p>
            <a:pPr marL="0" indent="0" eaLnBrk="0" fontAlgn="base" hangingPunct="0">
              <a:spcBef>
                <a:spcPts val="600"/>
              </a:spcBef>
              <a:buClr>
                <a:srgbClr val="C00000"/>
              </a:buClr>
              <a:buNone/>
            </a:pP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Date Placeholder 3">
            <a:extLst>
              <a:ext uri="{FF2B5EF4-FFF2-40B4-BE49-F238E27FC236}">
                <a16:creationId xmlns:a16="http://schemas.microsoft.com/office/drawing/2014/main" id="{DE45803B-81E1-45C6-A475-F6A9CEA5F584}"/>
              </a:ext>
            </a:extLst>
          </p:cNvPr>
          <p:cNvSpPr>
            <a:spLocks noGrp="1"/>
          </p:cNvSpPr>
          <p:nvPr>
            <p:ph type="dt" idx="1"/>
          </p:nvPr>
        </p:nvSpPr>
        <p:spPr/>
        <p:txBody>
          <a:bodyPr/>
          <a:lstStyle/>
          <a:p>
            <a:fld id="{7A0538AD-608E-48F6-AA12-102532C6B28A}" type="datetime1">
              <a:rPr lang="en-US" smtClean="0"/>
              <a:t>12/13/2021</a:t>
            </a:fld>
            <a:endParaRPr lang="en-US" dirty="0"/>
          </a:p>
        </p:txBody>
      </p:sp>
      <p:sp>
        <p:nvSpPr>
          <p:cNvPr id="5" name="Slide Number Placeholder 4">
            <a:extLst>
              <a:ext uri="{FF2B5EF4-FFF2-40B4-BE49-F238E27FC236}">
                <a16:creationId xmlns:a16="http://schemas.microsoft.com/office/drawing/2014/main" id="{F6FABC6D-5836-4A10-BD13-343E2E9F01B6}"/>
              </a:ext>
            </a:extLst>
          </p:cNvPr>
          <p:cNvSpPr>
            <a:spLocks noGrp="1"/>
          </p:cNvSpPr>
          <p:nvPr>
            <p:ph type="sldNum" sz="quarter" idx="5"/>
          </p:nvPr>
        </p:nvSpPr>
        <p:spPr/>
        <p:txBody>
          <a:bodyPr/>
          <a:lstStyle/>
          <a:p>
            <a:fld id="{DE8B79F1-B7B6-4FD2-9263-BB9B47A67CD8}" type="slidenum">
              <a:rPr lang="en-US" smtClean="0"/>
              <a:t>44</a:t>
            </a:fld>
            <a:endParaRPr lang="en-US" dirty="0"/>
          </a:p>
        </p:txBody>
      </p:sp>
    </p:spTree>
    <p:extLst>
      <p:ext uri="{BB962C8B-B14F-4D97-AF65-F5344CB8AC3E}">
        <p14:creationId xmlns:p14="http://schemas.microsoft.com/office/powerpoint/2010/main" val="3809681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400800" cy="4319587"/>
          </a:xfrm>
        </p:spPr>
        <p:txBody>
          <a:bodyPr/>
          <a:lstStyle/>
          <a:p>
            <a:pPr marL="17463" indent="0" eaLnBrk="0" fontAlgn="base" hangingPunct="0">
              <a:lnSpc>
                <a:spcPct val="90000"/>
              </a:lnSpc>
              <a:spcBef>
                <a:spcPct val="0"/>
              </a:spcBef>
              <a:spcAft>
                <a:spcPct val="0"/>
              </a:spcAft>
              <a:buClr>
                <a:srgbClr val="C4262E"/>
              </a:buClr>
              <a:buSzPct val="110000"/>
              <a:buNone/>
              <a:defRP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Our members’ personal health information is strictly confidential. Your health privacy rights are protected through a federal law called Health Insurance Portability Accountability Act or HIPAA. It requires your personal health information not be shared without your consent so Benefits Administration can only discuss benefit information with the employee who is enrolling in coverage, also known as the head of contract or HOC. </a:t>
            </a:r>
          </a:p>
          <a:p>
            <a:pPr marL="17463" indent="0" eaLnBrk="0" fontAlgn="base" hangingPunct="0">
              <a:lnSpc>
                <a:spcPct val="90000"/>
              </a:lnSpc>
              <a:spcBef>
                <a:spcPct val="0"/>
              </a:spcBef>
              <a:spcAft>
                <a:spcPct val="0"/>
              </a:spcAft>
              <a:buClr>
                <a:srgbClr val="C4262E"/>
              </a:buClr>
              <a:buSzPct val="110000"/>
              <a:buNone/>
              <a:defRPr/>
            </a:pP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17463" indent="0" eaLnBrk="0" fontAlgn="base" hangingPunct="0">
              <a:lnSpc>
                <a:spcPct val="90000"/>
              </a:lnSpc>
              <a:spcBef>
                <a:spcPct val="0"/>
              </a:spcBef>
              <a:spcAft>
                <a:spcPct val="0"/>
              </a:spcAft>
              <a:buClr>
                <a:srgbClr val="C4262E"/>
              </a:buClr>
              <a:buSzPct val="110000"/>
              <a:buNone/>
              <a:defRP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If you would like to grant Benefits Administration permission to speak to someone other than you about your benefits, please complete and submit an Authorization for Release of Protected Health Information form to Benefits Administration. This will allow your spouse or another individual of your choosing to receive your health information on your behalf. This form is available in the Forms section of our website under Miscellaneous or from your ABC. </a:t>
            </a:r>
          </a:p>
          <a:p>
            <a:pPr marL="17463" indent="0" eaLnBrk="0" fontAlgn="base" hangingPunct="0">
              <a:lnSpc>
                <a:spcPct val="90000"/>
              </a:lnSpc>
              <a:spcBef>
                <a:spcPct val="0"/>
              </a:spcBef>
              <a:spcAft>
                <a:spcPct val="0"/>
              </a:spcAft>
              <a:buClr>
                <a:srgbClr val="C4262E"/>
              </a:buClr>
              <a:buSzPct val="110000"/>
              <a:buNone/>
              <a:defRPr/>
            </a:pP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17463" indent="0" eaLnBrk="0" fontAlgn="base" hangingPunct="0">
              <a:lnSpc>
                <a:spcPct val="90000"/>
              </a:lnSpc>
              <a:spcBef>
                <a:spcPct val="0"/>
              </a:spcBef>
              <a:spcAft>
                <a:spcPct val="0"/>
              </a:spcAft>
              <a:buClr>
                <a:srgbClr val="C4262E"/>
              </a:buClr>
              <a:buSzPct val="110000"/>
              <a:buNone/>
              <a:defRP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Please note that your personal health information may be used or disclosed by and within each plan as well as the State Group Insurance Program third-party “business associates” or contractors as needed for your treatment, payment of benefits or other health care plan operations.</a:t>
            </a:r>
          </a:p>
          <a:p>
            <a:pPr marL="17463" indent="0" eaLnBrk="0" fontAlgn="base" hangingPunct="0">
              <a:lnSpc>
                <a:spcPct val="90000"/>
              </a:lnSpc>
              <a:spcBef>
                <a:spcPct val="0"/>
              </a:spcBef>
              <a:spcAft>
                <a:spcPct val="0"/>
              </a:spcAft>
              <a:buClr>
                <a:srgbClr val="C4262E"/>
              </a:buClr>
              <a:buSzPct val="110000"/>
              <a:buNone/>
              <a:defRPr/>
            </a:pPr>
            <a:endParaRPr lang="en-US" dirty="0"/>
          </a:p>
        </p:txBody>
      </p:sp>
      <p:sp>
        <p:nvSpPr>
          <p:cNvPr id="4" name="Date Placeholder 3">
            <a:extLst>
              <a:ext uri="{FF2B5EF4-FFF2-40B4-BE49-F238E27FC236}">
                <a16:creationId xmlns:a16="http://schemas.microsoft.com/office/drawing/2014/main" id="{1DE124CC-7456-4381-B38D-9A74319154FD}"/>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9BA18C-E511-4E11-9DBA-7C95C66C647D}"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12/13/2021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EACC610C-B707-45DA-BE4A-79F63F9D3DA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18888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400800" cy="4319587"/>
          </a:xfrm>
        </p:spPr>
        <p:txBody>
          <a:bodyPr/>
          <a:lstStyle/>
          <a:p>
            <a:pPr marL="0" marR="0" lvl="0" indent="0" algn="l" defTabSz="914400" rtl="0" eaLnBrk="0" fontAlgn="base" latinLnBrk="0" hangingPunct="0">
              <a:lnSpc>
                <a:spcPct val="90000"/>
              </a:lnSpc>
              <a:spcBef>
                <a:spcPct val="0"/>
              </a:spcBef>
              <a:spcAft>
                <a:spcPct val="0"/>
              </a:spcAft>
              <a:buClr>
                <a:srgbClr val="C4262E"/>
              </a:buClr>
              <a:buSzPct val="110000"/>
              <a:buFont typeface="Arial" panose="020B0604020202020204" pitchFamily="34" charset="0"/>
              <a:buNone/>
              <a:tabLst/>
              <a:defRPr/>
            </a:pPr>
            <a:r>
              <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The state offers other benefits that may be available to you. Check with your agency benefits coordinator if you have questions about the following: </a:t>
            </a:r>
          </a:p>
          <a:p>
            <a:pPr marL="52388" marR="0" lvl="0" indent="-52388" algn="l" defTabSz="914400" rtl="0" eaLnBrk="0" fontAlgn="base" latinLnBrk="0" hangingPunct="0">
              <a:lnSpc>
                <a:spcPct val="90000"/>
              </a:lnSpc>
              <a:spcBef>
                <a:spcPct val="0"/>
              </a:spcBef>
              <a:spcAft>
                <a:spcPct val="0"/>
              </a:spcAft>
              <a:buClr>
                <a:srgbClr val="C4262E"/>
              </a:buClr>
              <a:buSzPct val="110000"/>
              <a:buFont typeface="Arial" panose="020B0604020202020204" pitchFamily="34" charset="0"/>
              <a:buNone/>
              <a:tabLst/>
              <a:defRPr/>
            </a:pPr>
            <a:endParaRPr kumimoji="0" lang="en-US" b="1"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31775" marR="0" lvl="0" indent="-231775" algn="l" defTabSz="914400" rtl="0" eaLnBrk="0" fontAlgn="base" latinLnBrk="0" hangingPunct="0">
              <a:lnSpc>
                <a:spcPct val="90000"/>
              </a:lnSpc>
              <a:spcBef>
                <a:spcPct val="0"/>
              </a:spcBef>
              <a:spcAft>
                <a:spcPct val="0"/>
              </a:spcAft>
              <a:buClr>
                <a:srgbClr val="C4262E"/>
              </a:buClr>
              <a:buSzPct val="110000"/>
              <a:buFont typeface="Arial" panose="020B0604020202020204" pitchFamily="34" charset="0"/>
              <a:buChar char="•"/>
              <a:tabLst/>
              <a:defRPr/>
            </a:pPr>
            <a:r>
              <a:rPr kumimoji="0" lang="en-US" b="1"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Employee Sick Leave Bank (state only)</a:t>
            </a:r>
          </a:p>
          <a:p>
            <a:pPr marL="231775" marR="0" lvl="0" indent="-231775" algn="l" defTabSz="914400" rtl="0" eaLnBrk="0" fontAlgn="base" latinLnBrk="0" hangingPunct="0">
              <a:lnSpc>
                <a:spcPct val="90000"/>
              </a:lnSpc>
              <a:spcBef>
                <a:spcPct val="0"/>
              </a:spcBef>
              <a:spcAft>
                <a:spcPct val="0"/>
              </a:spcAft>
              <a:buClr>
                <a:srgbClr val="C4262E"/>
              </a:buClr>
              <a:buSzPct val="110000"/>
              <a:buFont typeface="Arial" panose="020B0604020202020204" pitchFamily="34" charset="0"/>
              <a:buNone/>
              <a:tabLst/>
              <a:defRPr/>
            </a:pPr>
            <a:endParaRPr kumimoji="0" lang="en-US" b="1"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31775" marR="0" lvl="0" indent="-231775" algn="l" defTabSz="914400" rtl="0" eaLnBrk="0" fontAlgn="base" latinLnBrk="0" hangingPunct="0">
              <a:lnSpc>
                <a:spcPct val="90000"/>
              </a:lnSpc>
              <a:spcBef>
                <a:spcPct val="0"/>
              </a:spcBef>
              <a:spcAft>
                <a:spcPct val="0"/>
              </a:spcAft>
              <a:buClr>
                <a:srgbClr val="C4262E"/>
              </a:buClr>
              <a:buSzPct val="110000"/>
              <a:buFont typeface="Arial" panose="020B0604020202020204" pitchFamily="34" charset="0"/>
              <a:buChar char="•"/>
              <a:tabLst/>
              <a:defRPr/>
            </a:pPr>
            <a:r>
              <a:rPr kumimoji="0" lang="en-US" b="1"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Hybrid Pension Plan (state only)</a:t>
            </a:r>
          </a:p>
          <a:p>
            <a:pPr marL="231775" marR="0" lvl="0" indent="-231775" algn="l" defTabSz="914400" rtl="0" eaLnBrk="1" fontAlgn="auto" latinLnBrk="0" hangingPunct="1">
              <a:lnSpc>
                <a:spcPct val="90000"/>
              </a:lnSpc>
              <a:spcBef>
                <a:spcPct val="50000"/>
              </a:spcBef>
              <a:spcAft>
                <a:spcPct val="20000"/>
              </a:spcAft>
              <a:buClr>
                <a:srgbClr val="C4262E"/>
              </a:buClr>
              <a:buSzPct val="110000"/>
              <a:buFontTx/>
              <a:buChar char="•"/>
              <a:tabLst/>
              <a:defRPr/>
            </a:pPr>
            <a:r>
              <a:rPr kumimoji="0" lang="en-US" b="1"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Retiree health insurance coverage -  </a:t>
            </a:r>
            <a:r>
              <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retiree coverage for</a:t>
            </a:r>
            <a:r>
              <a:rPr kumimoji="0" lang="en-US" b="1"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pre-65 retirees is not available to employees whose employment first began on or after July 1, 2015. Any employee whose first state employment began before July 1, 2015,  and who returns to state service after July 1, 2015, will not be prohibited from retiree coverage if the employee did not accept a lump sum payment from TCRS before July 1, 2015. Employees must also meet all other retiree insurance eligibility requirements.</a:t>
            </a:r>
          </a:p>
          <a:p>
            <a:pPr marL="342900" marR="0" lvl="0" indent="-342900" algn="l" defTabSz="914400" rtl="0" eaLnBrk="0" fontAlgn="base" latinLnBrk="0" hangingPunct="0">
              <a:lnSpc>
                <a:spcPct val="90000"/>
              </a:lnSpc>
              <a:spcBef>
                <a:spcPct val="0"/>
              </a:spcBef>
              <a:spcAft>
                <a:spcPct val="0"/>
              </a:spcAft>
              <a:buClr>
                <a:srgbClr val="C4262E"/>
              </a:buClr>
              <a:buSzPct val="110000"/>
              <a:buFont typeface="Arial" panose="020B0604020202020204" pitchFamily="34" charset="0"/>
              <a:buChar char="•"/>
              <a:tabLst/>
              <a:defRPr/>
            </a:pPr>
            <a:endPar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7463" indent="0" eaLnBrk="0" fontAlgn="base" hangingPunct="0">
              <a:lnSpc>
                <a:spcPct val="90000"/>
              </a:lnSpc>
              <a:spcBef>
                <a:spcPct val="0"/>
              </a:spcBef>
              <a:spcAft>
                <a:spcPct val="0"/>
              </a:spcAft>
              <a:buClr>
                <a:srgbClr val="C4262E"/>
              </a:buClr>
              <a:buSzPct val="110000"/>
              <a:buNone/>
              <a:defRPr/>
            </a:pPr>
            <a:endParaRPr lang="en-US" dirty="0"/>
          </a:p>
        </p:txBody>
      </p:sp>
      <p:sp>
        <p:nvSpPr>
          <p:cNvPr id="4" name="Date Placeholder 3">
            <a:extLst>
              <a:ext uri="{FF2B5EF4-FFF2-40B4-BE49-F238E27FC236}">
                <a16:creationId xmlns:a16="http://schemas.microsoft.com/office/drawing/2014/main" id="{1DE124CC-7456-4381-B38D-9A74319154FD}"/>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9BA18C-E511-4E11-9DBA-7C95C66C647D}"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12/13/2021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EACC610C-B707-45DA-BE4A-79F63F9D3DA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32938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400800" cy="4319587"/>
          </a:xfrm>
        </p:spPr>
        <p:txBody>
          <a:bodyPr/>
          <a:lstStyle/>
          <a:p>
            <a:pPr marL="0" marR="0" lvl="0" indent="0" algn="l" defTabSz="914400" rtl="0" eaLnBrk="0" fontAlgn="base" latinLnBrk="0" hangingPunct="0">
              <a:lnSpc>
                <a:spcPct val="90000"/>
              </a:lnSpc>
              <a:spcBef>
                <a:spcPct val="0"/>
              </a:spcBef>
              <a:spcAft>
                <a:spcPct val="0"/>
              </a:spcAft>
              <a:buClr>
                <a:srgbClr val="C4262E"/>
              </a:buClr>
              <a:buSzPct val="110000"/>
              <a:buFont typeface="Arial" panose="020B0604020202020204" pitchFamily="34" charset="0"/>
              <a:buNone/>
              <a:tabLst/>
              <a:defRPr/>
            </a:pPr>
            <a:r>
              <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The state offers other benefits that may be available to you. Check with your agency benefits coordinator if you have questions about the following: </a:t>
            </a:r>
          </a:p>
          <a:p>
            <a:pPr marL="52388" marR="0" lvl="0" indent="-52388" algn="l" defTabSz="914400" rtl="0" eaLnBrk="0" fontAlgn="base" latinLnBrk="0" hangingPunct="0">
              <a:lnSpc>
                <a:spcPct val="90000"/>
              </a:lnSpc>
              <a:spcBef>
                <a:spcPct val="0"/>
              </a:spcBef>
              <a:spcAft>
                <a:spcPct val="0"/>
              </a:spcAft>
              <a:buClr>
                <a:srgbClr val="C4262E"/>
              </a:buClr>
              <a:buSzPct val="110000"/>
              <a:buFont typeface="Arial" panose="020B0604020202020204" pitchFamily="34" charset="0"/>
              <a:buNone/>
              <a:tabLst/>
              <a:defRPr/>
            </a:pPr>
            <a:endParaRPr kumimoji="0" lang="en-US" b="1"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31775" marR="0" lvl="0" indent="-231775" algn="l" defTabSz="914400" rtl="0" eaLnBrk="0" fontAlgn="base" latinLnBrk="0" hangingPunct="0">
              <a:lnSpc>
                <a:spcPct val="90000"/>
              </a:lnSpc>
              <a:spcBef>
                <a:spcPct val="0"/>
              </a:spcBef>
              <a:spcAft>
                <a:spcPct val="0"/>
              </a:spcAft>
              <a:buClr>
                <a:srgbClr val="C4262E"/>
              </a:buClr>
              <a:buSzPct val="110000"/>
              <a:buFont typeface="Arial" panose="020B0604020202020204" pitchFamily="34" charset="0"/>
              <a:buChar char="•"/>
              <a:tabLst/>
              <a:defRPr/>
            </a:pPr>
            <a:r>
              <a:rPr kumimoji="0" lang="en-US" b="1"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Employee Sick Leave Bank (state only)</a:t>
            </a:r>
          </a:p>
          <a:p>
            <a:pPr marL="231775" marR="0" lvl="0" indent="-231775" algn="l" defTabSz="914400" rtl="0" eaLnBrk="0" fontAlgn="base" latinLnBrk="0" hangingPunct="0">
              <a:lnSpc>
                <a:spcPct val="90000"/>
              </a:lnSpc>
              <a:spcBef>
                <a:spcPct val="0"/>
              </a:spcBef>
              <a:spcAft>
                <a:spcPct val="0"/>
              </a:spcAft>
              <a:buClr>
                <a:srgbClr val="C4262E"/>
              </a:buClr>
              <a:buSzPct val="110000"/>
              <a:buFont typeface="Arial" panose="020B0604020202020204" pitchFamily="34" charset="0"/>
              <a:buNone/>
              <a:tabLst/>
              <a:defRPr/>
            </a:pPr>
            <a:endParaRPr kumimoji="0" lang="en-US" b="1"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31775" marR="0" lvl="0" indent="-231775" algn="l" defTabSz="914400" rtl="0" eaLnBrk="0" fontAlgn="base" latinLnBrk="0" hangingPunct="0">
              <a:lnSpc>
                <a:spcPct val="90000"/>
              </a:lnSpc>
              <a:spcBef>
                <a:spcPct val="0"/>
              </a:spcBef>
              <a:spcAft>
                <a:spcPct val="0"/>
              </a:spcAft>
              <a:buClr>
                <a:srgbClr val="C4262E"/>
              </a:buClr>
              <a:buSzPct val="110000"/>
              <a:buFont typeface="Arial" panose="020B0604020202020204" pitchFamily="34" charset="0"/>
              <a:buChar char="•"/>
              <a:tabLst/>
              <a:defRPr/>
            </a:pPr>
            <a:r>
              <a:rPr kumimoji="0" lang="en-US" b="1"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Hybrid Pension Plan (state only)</a:t>
            </a:r>
          </a:p>
          <a:p>
            <a:pPr marL="231775" marR="0" lvl="0" indent="-231775" algn="l" defTabSz="914400" rtl="0" eaLnBrk="1" fontAlgn="auto" latinLnBrk="0" hangingPunct="1">
              <a:lnSpc>
                <a:spcPct val="90000"/>
              </a:lnSpc>
              <a:spcBef>
                <a:spcPct val="50000"/>
              </a:spcBef>
              <a:spcAft>
                <a:spcPct val="20000"/>
              </a:spcAft>
              <a:buClr>
                <a:srgbClr val="C4262E"/>
              </a:buClr>
              <a:buSzPct val="110000"/>
              <a:buFontTx/>
              <a:buChar char="•"/>
              <a:tabLst/>
              <a:defRPr/>
            </a:pPr>
            <a:r>
              <a:rPr kumimoji="0" lang="en-US" b="1"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Retiree health insurance coverage -  </a:t>
            </a:r>
            <a:r>
              <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retiree coverage for</a:t>
            </a:r>
            <a:r>
              <a:rPr kumimoji="0" lang="en-US" b="1"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pre-65 retirees is not available to employees whose employment first began on or after July 1, 2015. Any employee whose first state employment began before July 1, 2015,  and who returns to state service after July 1, 2015, will not be prohibited from retiree coverage if the employee did not accept a lump sum payment from TCRS before July 1, 2015. Employees must also meet all other retiree insurance eligibility requirements.</a:t>
            </a:r>
          </a:p>
          <a:p>
            <a:pPr marL="342900" marR="0" lvl="0" indent="-342900" algn="l" defTabSz="914400" rtl="0" eaLnBrk="0" fontAlgn="base" latinLnBrk="0" hangingPunct="0">
              <a:lnSpc>
                <a:spcPct val="90000"/>
              </a:lnSpc>
              <a:spcBef>
                <a:spcPct val="0"/>
              </a:spcBef>
              <a:spcAft>
                <a:spcPct val="0"/>
              </a:spcAft>
              <a:buClr>
                <a:srgbClr val="C4262E"/>
              </a:buClr>
              <a:buSzPct val="110000"/>
              <a:buFont typeface="Arial" panose="020B0604020202020204" pitchFamily="34" charset="0"/>
              <a:buChar char="•"/>
              <a:tabLst/>
              <a:defRPr/>
            </a:pPr>
            <a:endParaRPr kumimoji="0" lang="en-US" b="0" i="0" u="none" strike="noStrike" kern="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7463" indent="0" eaLnBrk="0" fontAlgn="base" hangingPunct="0">
              <a:lnSpc>
                <a:spcPct val="90000"/>
              </a:lnSpc>
              <a:spcBef>
                <a:spcPct val="0"/>
              </a:spcBef>
              <a:spcAft>
                <a:spcPct val="0"/>
              </a:spcAft>
              <a:buClr>
                <a:srgbClr val="C4262E"/>
              </a:buClr>
              <a:buSzPct val="110000"/>
              <a:buNone/>
              <a:defRPr/>
            </a:pPr>
            <a:endParaRPr lang="en-US" dirty="0"/>
          </a:p>
        </p:txBody>
      </p:sp>
      <p:sp>
        <p:nvSpPr>
          <p:cNvPr id="4" name="Date Placeholder 3">
            <a:extLst>
              <a:ext uri="{FF2B5EF4-FFF2-40B4-BE49-F238E27FC236}">
                <a16:creationId xmlns:a16="http://schemas.microsoft.com/office/drawing/2014/main" id="{1DE124CC-7456-4381-B38D-9A74319154FD}"/>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9BA18C-E511-4E11-9DBA-7C95C66C647D}"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12/13/2021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EACC610C-B707-45DA-BE4A-79F63F9D3DA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51218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2471"/>
            <a:ext cx="6400800" cy="4095928"/>
          </a:xfrm>
        </p:spPr>
        <p:txBody>
          <a:bodyPr/>
          <a:lstStyle/>
          <a:p>
            <a:pPr eaLnBrk="0" fontAlgn="base" hangingPunct="0">
              <a:spcBef>
                <a:spcPts val="627"/>
              </a:spcBef>
              <a:spcAft>
                <a:spcPts val="627"/>
              </a:spcAft>
              <a:buClr>
                <a:srgbClr val="A0CFEB"/>
              </a:buClr>
            </a:pP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If you need more help:</a:t>
            </a:r>
          </a:p>
          <a:p>
            <a:pPr marL="231775" lvl="0" indent="-231775" eaLnBrk="0" fontAlgn="base" hangingPunct="0">
              <a:spcBef>
                <a:spcPts val="600"/>
              </a:spcBef>
              <a:buClr>
                <a:srgbClr val="C00000"/>
              </a:buClr>
              <a:buFont typeface="Arial" panose="020B0604020202020204" pitchFamily="34" charset="0"/>
              <a:buChar char="•"/>
            </a:pP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Call Benefits Administration </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(BA): 800.253.9981 or 615.741.3590, Mon.- Fri., 8 a.m. to 4:30 p.m. CT.  </a:t>
            </a:r>
            <a:endParaRPr lang="en-US" dirty="0">
              <a:solidFill>
                <a:schemeClr val="tx2"/>
              </a:solidFill>
              <a:latin typeface="Open Sans"/>
              <a:cs typeface="Open Sans"/>
            </a:endParaRPr>
          </a:p>
          <a:p>
            <a:pPr marL="633413" lvl="1" indent="-238125">
              <a:spcBef>
                <a:spcPct val="20000"/>
              </a:spcBef>
              <a:buClr>
                <a:srgbClr val="E71B1B"/>
              </a:buClr>
              <a:buFont typeface="Calibri" panose="020F0502020204030204" pitchFamily="34" charset="0"/>
              <a:buChar char="▫"/>
            </a:pPr>
            <a:r>
              <a:rPr lang="en-US" dirty="0">
                <a:solidFill>
                  <a:schemeClr val="tx2"/>
                </a:solidFill>
                <a:latin typeface="Open Sans"/>
                <a:cs typeface="Open Sans"/>
              </a:rPr>
              <a:t>Find a </a:t>
            </a:r>
            <a:r>
              <a:rPr lang="en-US" b="1" dirty="0">
                <a:solidFill>
                  <a:srgbClr val="002060"/>
                </a:solidFill>
                <a:latin typeface="Open Sans"/>
                <a:cs typeface="Open Sans"/>
              </a:rPr>
              <a:t>blue questions button </a:t>
            </a:r>
            <a:r>
              <a:rPr lang="en-US" dirty="0">
                <a:solidFill>
                  <a:schemeClr val="tx2"/>
                </a:solidFill>
                <a:latin typeface="Open Sans"/>
                <a:cs typeface="Open Sans"/>
              </a:rPr>
              <a:t>to our help desk: </a:t>
            </a:r>
            <a:r>
              <a:rPr lang="en-US" b="1" dirty="0">
                <a:solidFill>
                  <a:srgbClr val="002060"/>
                </a:solidFill>
                <a:latin typeface="Open Sans"/>
                <a:cs typeface="Open Sans"/>
              </a:rPr>
              <a:t>https://benefitssupport.tn.gov/hc/en-us </a:t>
            </a:r>
          </a:p>
          <a:p>
            <a:pPr marL="627063" lvl="1" indent="-231775">
              <a:spcBef>
                <a:spcPct val="20000"/>
              </a:spcBef>
              <a:buClr>
                <a:srgbClr val="E71B1B"/>
              </a:buClr>
              <a:buFont typeface="Calibri" panose="020F0502020204030204" pitchFamily="34" charset="0"/>
              <a:buChar char="▫"/>
            </a:pPr>
            <a:r>
              <a:rPr lang="en-US" dirty="0">
                <a:solidFill>
                  <a:schemeClr val="tx2"/>
                </a:solidFill>
                <a:latin typeface="Open Sans"/>
                <a:cs typeface="Open Sans"/>
              </a:rPr>
              <a:t>Find a </a:t>
            </a:r>
            <a:r>
              <a:rPr lang="en-US" b="1" dirty="0">
                <a:solidFill>
                  <a:srgbClr val="00B050"/>
                </a:solidFill>
                <a:latin typeface="Open Sans"/>
                <a:cs typeface="Open Sans"/>
              </a:rPr>
              <a:t>green help button</a:t>
            </a:r>
            <a:r>
              <a:rPr lang="en-US" b="1" dirty="0">
                <a:latin typeface="Open Sans"/>
                <a:cs typeface="Open Sans"/>
              </a:rPr>
              <a:t> </a:t>
            </a:r>
            <a:r>
              <a:rPr lang="en-US" dirty="0">
                <a:solidFill>
                  <a:schemeClr val="tx2"/>
                </a:solidFill>
                <a:latin typeface="Open Sans"/>
                <a:cs typeface="Open Sans"/>
              </a:rPr>
              <a:t>to CHAT with a customer service representative during business hours</a:t>
            </a:r>
            <a:endPar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31775" lvl="0" indent="-231775" eaLnBrk="0" fontAlgn="base" hangingPunct="0">
              <a:lnSpc>
                <a:spcPct val="90000"/>
              </a:lnSpc>
              <a:spcBef>
                <a:spcPts val="600"/>
              </a:spcBef>
              <a:buClr>
                <a:srgbClr val="C00000"/>
              </a:buClr>
              <a:buFont typeface="Arial" panose="020B0604020202020204" pitchFamily="34" charset="0"/>
              <a:buChar char="•"/>
            </a:pP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Each insurance companies (vendor) customer service center/website URL information is found at </a:t>
            </a: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tn.gov/PartnersForHealth</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under </a:t>
            </a: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Customer Service.</a:t>
            </a:r>
          </a:p>
          <a:p>
            <a:pPr marL="231775" lvl="0" indent="-231775" eaLnBrk="0" fontAlgn="base" hangingPunct="0">
              <a:lnSpc>
                <a:spcPct val="90000"/>
              </a:lnSpc>
              <a:spcBef>
                <a:spcPts val="600"/>
              </a:spcBef>
              <a:buClr>
                <a:srgbClr val="C00000"/>
              </a:buClr>
              <a:buFont typeface="Arial" panose="020B0604020202020204" pitchFamily="34" charset="0"/>
              <a:buChar char="•"/>
            </a:pP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Your </a:t>
            </a: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agency benefits coordinator - </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this person is usually in the human resources/HR office.</a:t>
            </a:r>
          </a:p>
          <a:p>
            <a:pPr marL="231775" lvl="0" indent="-231775" eaLnBrk="0" fontAlgn="base" hangingPunct="0">
              <a:lnSpc>
                <a:spcPct val="90000"/>
              </a:lnSpc>
              <a:spcBef>
                <a:spcPts val="600"/>
              </a:spcBef>
              <a:buClr>
                <a:srgbClr val="C00000"/>
              </a:buClr>
              <a:buFont typeface="Arial" panose="020B0604020202020204" pitchFamily="34" charset="0"/>
              <a:buChar char="•"/>
            </a:pP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Find definitions, insurance terms and frequently asked questions, or FAQs, at </a:t>
            </a: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tn.gov/PartnersForHealth</a:t>
            </a:r>
          </a:p>
          <a:p>
            <a:pPr marL="231775" lvl="0" indent="-231775" eaLnBrk="0" fontAlgn="base" hangingPunct="0">
              <a:lnSpc>
                <a:spcPct val="90000"/>
              </a:lnSpc>
              <a:spcBef>
                <a:spcPts val="600"/>
              </a:spcBef>
              <a:buClr>
                <a:srgbClr val="C00000"/>
              </a:buClr>
              <a:buFont typeface="Arial" panose="020B0604020202020204" pitchFamily="34" charset="0"/>
              <a:buChar char="•"/>
            </a:pP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Publications and forms, brochures, member handbooks, plan documents, summaries of benefits and coverage and sample life insurance certificates are on</a:t>
            </a: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tn.gov/PartnersForHealth </a:t>
            </a:r>
          </a:p>
          <a:p>
            <a:pPr marL="231775" lvl="0" indent="-231775" eaLnBrk="0" fontAlgn="base" hangingPunct="0">
              <a:lnSpc>
                <a:spcPct val="90000"/>
              </a:lnSpc>
              <a:spcBef>
                <a:spcPts val="600"/>
              </a:spcBef>
              <a:buClr>
                <a:srgbClr val="C00000"/>
              </a:buClr>
              <a:buFont typeface="Arial" panose="020B0604020202020204" pitchFamily="34" charset="0"/>
              <a:buChar char="•"/>
            </a:pPr>
            <a:r>
              <a:rPr lang="en-US" b="0" dirty="0">
                <a:solidFill>
                  <a:schemeClr val="tx2"/>
                </a:solidFill>
                <a:latin typeface="Open Sans" panose="020B0606030504020204" pitchFamily="34" charset="0"/>
                <a:ea typeface="Open Sans" panose="020B0606030504020204" pitchFamily="34" charset="0"/>
                <a:cs typeface="Open Sans" panose="020B0606030504020204" pitchFamily="34" charset="0"/>
              </a:rPr>
              <a:t>Find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Questions &amp; Answers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for what is covered and not covered, including information about hospital-based providers in the carriers’ member handbooks. </a:t>
            </a:r>
          </a:p>
          <a:p>
            <a:endParaRPr lang="en-US" dirty="0"/>
          </a:p>
        </p:txBody>
      </p:sp>
      <p:sp>
        <p:nvSpPr>
          <p:cNvPr id="4" name="Date Placeholder 3">
            <a:extLst>
              <a:ext uri="{FF2B5EF4-FFF2-40B4-BE49-F238E27FC236}">
                <a16:creationId xmlns:a16="http://schemas.microsoft.com/office/drawing/2014/main" id="{719CE276-6D36-4850-A043-DD3D54AC3DC7}"/>
              </a:ext>
            </a:extLst>
          </p:cNvPr>
          <p:cNvSpPr>
            <a:spLocks noGrp="1"/>
          </p:cNvSpPr>
          <p:nvPr>
            <p:ph type="dt" idx="1"/>
          </p:nvPr>
        </p:nvSpPr>
        <p:spPr/>
        <p:txBody>
          <a:bodyPr/>
          <a:lstStyle/>
          <a:p>
            <a:fld id="{23E567A1-A6C3-46C6-8D9E-CA1FF08F4DBA}" type="datetime1">
              <a:rPr lang="en-US" smtClean="0"/>
              <a:t>12/13/2021</a:t>
            </a:fld>
            <a:endParaRPr lang="en-US" dirty="0"/>
          </a:p>
        </p:txBody>
      </p:sp>
      <p:sp>
        <p:nvSpPr>
          <p:cNvPr id="5" name="Slide Number Placeholder 4">
            <a:extLst>
              <a:ext uri="{FF2B5EF4-FFF2-40B4-BE49-F238E27FC236}">
                <a16:creationId xmlns:a16="http://schemas.microsoft.com/office/drawing/2014/main" id="{9BFC219B-D9BF-4859-89C1-5B39CDD980A2}"/>
              </a:ext>
            </a:extLst>
          </p:cNvPr>
          <p:cNvSpPr>
            <a:spLocks noGrp="1"/>
          </p:cNvSpPr>
          <p:nvPr>
            <p:ph type="sldNum" sz="quarter" idx="5"/>
          </p:nvPr>
        </p:nvSpPr>
        <p:spPr/>
        <p:txBody>
          <a:bodyPr/>
          <a:lstStyle/>
          <a:p>
            <a:fld id="{DE8B79F1-B7B6-4FD2-9263-BB9B47A67CD8}" type="slidenum">
              <a:rPr lang="en-US" smtClean="0"/>
              <a:t>48</a:t>
            </a:fld>
            <a:endParaRPr lang="en-US" dirty="0"/>
          </a:p>
        </p:txBody>
      </p:sp>
    </p:spTree>
    <p:extLst>
      <p:ext uri="{BB962C8B-B14F-4D97-AF65-F5344CB8AC3E}">
        <p14:creationId xmlns:p14="http://schemas.microsoft.com/office/powerpoint/2010/main" val="28711508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840B07E7-16EA-4B54-BE20-EBFAA4B1F758}"/>
              </a:ext>
            </a:extLst>
          </p:cNvPr>
          <p:cNvSpPr>
            <a:spLocks noGrp="1"/>
          </p:cNvSpPr>
          <p:nvPr>
            <p:ph type="dt" idx="1"/>
          </p:nvPr>
        </p:nvSpPr>
        <p:spPr/>
        <p:txBody>
          <a:bodyPr/>
          <a:lstStyle/>
          <a:p>
            <a:fld id="{B52754B5-5179-4FC1-9F71-D277B6A44850}" type="datetime1">
              <a:rPr lang="en-US" smtClean="0"/>
              <a:t>12/13/2021</a:t>
            </a:fld>
            <a:endParaRPr lang="en-US" dirty="0"/>
          </a:p>
        </p:txBody>
      </p:sp>
      <p:sp>
        <p:nvSpPr>
          <p:cNvPr id="5" name="Slide Number Placeholder 4">
            <a:extLst>
              <a:ext uri="{FF2B5EF4-FFF2-40B4-BE49-F238E27FC236}">
                <a16:creationId xmlns:a16="http://schemas.microsoft.com/office/drawing/2014/main" id="{8A855BD6-108D-4BF1-94D2-E789A82BA1C0}"/>
              </a:ext>
            </a:extLst>
          </p:cNvPr>
          <p:cNvSpPr>
            <a:spLocks noGrp="1"/>
          </p:cNvSpPr>
          <p:nvPr>
            <p:ph type="sldNum" sz="quarter" idx="5"/>
          </p:nvPr>
        </p:nvSpPr>
        <p:spPr/>
        <p:txBody>
          <a:bodyPr/>
          <a:lstStyle/>
          <a:p>
            <a:fld id="{DE8B79F1-B7B6-4FD2-9263-BB9B47A67CD8}" type="slidenum">
              <a:rPr lang="en-US" smtClean="0"/>
              <a:t>67</a:t>
            </a:fld>
            <a:endParaRPr lang="en-US" dirty="0"/>
          </a:p>
        </p:txBody>
      </p:sp>
    </p:spTree>
    <p:extLst>
      <p:ext uri="{BB962C8B-B14F-4D97-AF65-F5344CB8AC3E}">
        <p14:creationId xmlns:p14="http://schemas.microsoft.com/office/powerpoint/2010/main" val="3775296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731840" y="4560892"/>
            <a:ext cx="5851525" cy="3938532"/>
          </a:xfrm>
        </p:spPr>
        <p:txBody>
          <a:bodyPr/>
          <a:lstStyle/>
          <a:p>
            <a:pPr marL="0" marR="0" lvl="0" indent="0" algn="l" defTabSz="914400" rtl="0" eaLnBrk="1" fontAlgn="auto" latinLnBrk="0" hangingPunct="1">
              <a:lnSpc>
                <a:spcPct val="110000"/>
              </a:lnSpc>
              <a:spcBef>
                <a:spcPts val="600"/>
              </a:spcBef>
              <a:spcAft>
                <a:spcPts val="0"/>
              </a:spcAft>
              <a:buClr>
                <a:srgbClr val="E71B1B"/>
              </a:buClr>
              <a:buSzTx/>
              <a:buFont typeface="Arial" panose="020B0604020202020204" pitchFamily="34" charset="0"/>
              <a:buNone/>
              <a:tabLst/>
              <a:defRPr/>
            </a:pP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Visit the </a:t>
            </a:r>
            <a:r>
              <a:rPr kumimoji="0" lang="en-US" b="0" i="0" u="none" strike="noStrike" kern="1200" cap="none" spc="0" normalizeH="0" baseline="0" noProof="0" dirty="0" err="1">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ParTNers</a:t>
            </a: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 for Health website at </a:t>
            </a:r>
            <a:r>
              <a:rPr kumimoji="0" lang="en-US" b="0" i="0" u="none" strike="noStrike" kern="1200" cap="none" spc="0" normalizeH="0" baseline="0" noProof="0" dirty="0">
                <a:ln>
                  <a:noFill/>
                </a:ln>
                <a:solidFill>
                  <a:srgbClr val="0000FF"/>
                </a:solidFill>
                <a:effectLst/>
                <a:uLnTx/>
                <a:uFillTx/>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www</a:t>
            </a:r>
            <a:r>
              <a:rPr kumimoji="0" lang="en-US" b="1" i="0" u="none" strike="noStrike" kern="1200" cap="none" spc="0" normalizeH="0" baseline="0" noProof="0" dirty="0">
                <a:ln>
                  <a:noFill/>
                </a:ln>
                <a:solidFill>
                  <a:srgbClr val="0000FF"/>
                </a:solidFill>
                <a:effectLst/>
                <a:uLnTx/>
                <a:uFillTx/>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a:t>
            </a:r>
            <a:r>
              <a:rPr kumimoji="0" lang="en-US"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tn.gov/PartnersForHealth</a:t>
            </a: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 You’ll find information about all the benefits described in this presentation. You’ll also find:</a:t>
            </a:r>
          </a:p>
          <a:p>
            <a:pPr marL="0" indent="0">
              <a:lnSpc>
                <a:spcPct val="110000"/>
              </a:lnSpc>
              <a:spcBef>
                <a:spcPts val="600"/>
              </a:spcBef>
              <a:buNone/>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You’ll also find:</a:t>
            </a:r>
          </a:p>
          <a:p>
            <a:pPr marL="228600" marR="0" lvl="0" indent="-228600" algn="l" defTabSz="914400" rtl="0" eaLnBrk="1" fontAlgn="auto" latinLnBrk="0" hangingPunct="1">
              <a:lnSpc>
                <a:spcPct val="110000"/>
              </a:lnSpc>
              <a:spcBef>
                <a:spcPts val="600"/>
              </a:spcBef>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Link to educational </a:t>
            </a:r>
            <a:r>
              <a:rPr kumimoji="0" lang="en-US"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Videos </a:t>
            </a: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on the homepage to learn about your benefits and what everything means </a:t>
            </a:r>
          </a:p>
          <a:p>
            <a:pPr marL="228600" marR="0" lvl="0" indent="-228600" algn="l" defTabSz="914400" rtl="0" eaLnBrk="1" fontAlgn="auto" latinLnBrk="0" hangingPunct="1">
              <a:lnSpc>
                <a:spcPct val="110000"/>
              </a:lnSpc>
              <a:spcBef>
                <a:spcPts val="600"/>
              </a:spcBef>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Premium charts are on the </a:t>
            </a:r>
            <a:r>
              <a:rPr kumimoji="0" lang="en-US"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Premiums webpage </a:t>
            </a:r>
          </a:p>
          <a:p>
            <a:pPr marL="228600" marR="0" lvl="0" indent="-228600" algn="l" defTabSz="914400" rtl="0" eaLnBrk="1" fontAlgn="auto" latinLnBrk="0" hangingPunct="1">
              <a:lnSpc>
                <a:spcPct val="110000"/>
              </a:lnSpc>
              <a:spcBef>
                <a:spcPts val="600"/>
              </a:spcBef>
              <a:buClr>
                <a:srgbClr val="E71B1B"/>
              </a:buClr>
              <a:buSzTx/>
              <a:buFont typeface="Arial" panose="020B0604020202020204" pitchFamily="34" charset="0"/>
              <a:buChar char="•"/>
              <a:tabLst/>
              <a:defRPr/>
            </a:pP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A health plan </a:t>
            </a:r>
            <a:r>
              <a:rPr kumimoji="0" lang="en-US"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benefits comparison grid </a:t>
            </a: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is on the </a:t>
            </a:r>
            <a:r>
              <a:rPr kumimoji="0" lang="en-US"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Health webpage</a:t>
            </a:r>
          </a:p>
          <a:p>
            <a:pPr marL="228600" indent="-228600">
              <a:lnSpc>
                <a:spcPct val="110000"/>
              </a:lnSpc>
              <a:spcBef>
                <a:spcPts val="600"/>
              </a:spcBef>
              <a:buFont typeface="Arial" panose="020B0604020202020204" pitchFamily="34" charset="0"/>
              <a:buChar char="•"/>
              <a:defRPr/>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Enrollment forms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handbooks</a:t>
            </a:r>
            <a:endParaRPr kumimoji="0" lang="en-US"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28600" marR="0" lvl="0" indent="-228600" algn="l" defTabSz="914400" rtl="0" eaLnBrk="1" fontAlgn="auto" latinLnBrk="0" hangingPunct="1">
              <a:lnSpc>
                <a:spcPct val="110000"/>
              </a:lnSpc>
              <a:spcBef>
                <a:spcPts val="600"/>
              </a:spcBef>
              <a:buClr>
                <a:srgbClr val="E71B1B"/>
              </a:buClr>
              <a:buSzTx/>
              <a:buFont typeface="Arial" panose="020B0604020202020204" pitchFamily="34" charset="0"/>
              <a:buChar char="•"/>
              <a:tabLst/>
              <a:defRP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D</a:t>
            </a:r>
            <a:r>
              <a:rPr kumimoji="0" 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efinitions, insurance terms and frequently asked questions</a:t>
            </a:r>
          </a:p>
          <a:p>
            <a:pPr marL="0" marR="0" lvl="0" indent="0" algn="l" defTabSz="914400" rtl="0" eaLnBrk="1" fontAlgn="auto" latinLnBrk="0" hangingPunct="1">
              <a:lnSpc>
                <a:spcPct val="100000"/>
              </a:lnSpc>
              <a:spcBef>
                <a:spcPct val="20000"/>
              </a:spcBef>
              <a:spcAft>
                <a:spcPts val="0"/>
              </a:spcAft>
              <a:buClr>
                <a:srgbClr val="E71B1B"/>
              </a:buClr>
              <a:buSzTx/>
              <a:buFontTx/>
              <a:buNone/>
              <a:tabLst/>
              <a:defRPr/>
            </a:pPr>
            <a:endParaRPr kumimoji="0" lang="en-US"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Date Placeholder 3">
            <a:extLst>
              <a:ext uri="{FF2B5EF4-FFF2-40B4-BE49-F238E27FC236}">
                <a16:creationId xmlns:a16="http://schemas.microsoft.com/office/drawing/2014/main" id="{358CDF13-3A73-4A85-A5F7-0508B5304BB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DA9891-0493-4DD8-B452-F4CBB7413AB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12/13/2021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5CB59B08-9FF7-4C64-8A65-9E1162A5AC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2411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324600" cy="3938532"/>
          </a:xfrm>
        </p:spPr>
        <p:txBody>
          <a:bodyPr/>
          <a:lstStyle/>
          <a:p>
            <a:pPr marL="223390" marR="0" lvl="0" indent="-223390" algn="l" defTabSz="914400" rtl="0" eaLnBrk="1" fontAlgn="auto" latinLnBrk="0" hangingPunct="1">
              <a:lnSpc>
                <a:spcPct val="100000"/>
              </a:lnSpc>
              <a:spcBef>
                <a:spcPts val="0"/>
              </a:spcBef>
              <a:spcAft>
                <a:spcPts val="0"/>
              </a:spcAft>
              <a:buClr>
                <a:srgbClr val="C00000"/>
              </a:buClr>
              <a:buSzTx/>
              <a:buFont typeface="Arial" pitchFamily="34" charset="0"/>
              <a:buChar char="•"/>
              <a:tabLst/>
              <a:defRPr/>
            </a:pPr>
            <a:r>
              <a:rPr kumimoji="0" lang="en-US" alt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More detailed information about enrollment and your benefits can be found in the Eligibility and Enrollment Guide on the ParTNers for Health website under </a:t>
            </a:r>
            <a:r>
              <a:rPr kumimoji="0" lang="en-US" altLang="en-US" b="1"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Publications</a:t>
            </a:r>
            <a:r>
              <a:rPr kumimoji="0" lang="en-US" alt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223390" marR="0" lvl="0" indent="-223390" algn="l" defTabSz="914400" rtl="0" eaLnBrk="1" fontAlgn="auto" latinLnBrk="0" hangingPunct="1">
              <a:lnSpc>
                <a:spcPct val="100000"/>
              </a:lnSpc>
              <a:spcBef>
                <a:spcPts val="0"/>
              </a:spcBef>
              <a:spcAft>
                <a:spcPts val="0"/>
              </a:spcAft>
              <a:buClr>
                <a:srgbClr val="C00000"/>
              </a:buClr>
              <a:buSzTx/>
              <a:buFontTx/>
              <a:buNone/>
              <a:tabLst/>
              <a:defRPr/>
            </a:pPr>
            <a:endParaRPr kumimoji="0" lang="en-US" alt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23390" marR="0" lvl="0" indent="-223390" algn="l" defTabSz="914400" rtl="0" eaLnBrk="1" fontAlgn="auto" latinLnBrk="0" hangingPunct="1">
              <a:lnSpc>
                <a:spcPct val="100000"/>
              </a:lnSpc>
              <a:spcBef>
                <a:spcPts val="0"/>
              </a:spcBef>
              <a:spcAft>
                <a:spcPts val="0"/>
              </a:spcAft>
              <a:buClr>
                <a:srgbClr val="C00000"/>
              </a:buClr>
              <a:buSzTx/>
              <a:buFont typeface="Arial" pitchFamily="34" charset="0"/>
              <a:buChar char="•"/>
              <a:tabLst/>
              <a:defRPr/>
            </a:pPr>
            <a:r>
              <a:rPr kumimoji="0" lang="en-US" altLang="en-US"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Your ABC will also provide you with an employee checklist to confirm that you have received this important benefit information. After the presentation, please sign the checklist and return it to your ABC.</a:t>
            </a:r>
          </a:p>
          <a:p>
            <a:endParaRPr lang="en-US" dirty="0"/>
          </a:p>
        </p:txBody>
      </p:sp>
      <p:sp>
        <p:nvSpPr>
          <p:cNvPr id="4" name="Date Placeholder 3">
            <a:extLst>
              <a:ext uri="{FF2B5EF4-FFF2-40B4-BE49-F238E27FC236}">
                <a16:creationId xmlns:a16="http://schemas.microsoft.com/office/drawing/2014/main" id="{358CDF13-3A73-4A85-A5F7-0508B5304BB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DA9891-0493-4DD8-B452-F4CBB7413AB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12/13/2021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5CB59B08-9FF7-4C64-8A65-9E1162A5AC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2329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324600" cy="3938532"/>
          </a:xfrm>
        </p:spPr>
        <p:txBody>
          <a:bodyPr/>
          <a:lstStyle/>
          <a:p>
            <a:pPr marL="209502" indent="-209502" eaLnBrk="0" fontAlgn="base" hangingPunct="0">
              <a:lnSpc>
                <a:spcPct val="90000"/>
              </a:lnSpc>
              <a:spcBef>
                <a:spcPct val="65000"/>
              </a:spcBef>
              <a:spcAft>
                <a:spcPct val="0"/>
              </a:spcAft>
              <a:buClr>
                <a:srgbClr val="C00000"/>
              </a:buClr>
              <a:buFont typeface="Arial" pitchFamily="34" charset="0"/>
              <a:buChar char="•"/>
            </a:pPr>
            <a:r>
              <a:rPr lang="en-US" alt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As required by law, the State of Tennessee Group Health Program has created a Summary of Benefits and Coverage, or SBC for short. It describes your health coverage options.</a:t>
            </a:r>
          </a:p>
          <a:p>
            <a:pPr marL="209502" indent="-209502" eaLnBrk="0" fontAlgn="base" hangingPunct="0">
              <a:lnSpc>
                <a:spcPct val="90000"/>
              </a:lnSpc>
              <a:spcBef>
                <a:spcPct val="65000"/>
              </a:spcBef>
              <a:spcAft>
                <a:spcPct val="0"/>
              </a:spcAft>
              <a:buClr>
                <a:srgbClr val="C00000"/>
              </a:buClr>
              <a:buFont typeface="Arial" pitchFamily="34" charset="0"/>
              <a:buChar char="•"/>
            </a:pPr>
            <a:r>
              <a:rPr lang="en-US" alt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You can read and print it from the main page of the ParTNers for Health website by clicking on Summary of Benefits at the bottom of the homepage. You may also request a free printed copy from your ABC. </a:t>
            </a:r>
          </a:p>
          <a:p>
            <a:pPr marL="209502" indent="-209502" eaLnBrk="0" fontAlgn="base" hangingPunct="0">
              <a:lnSpc>
                <a:spcPct val="90000"/>
              </a:lnSpc>
              <a:spcBef>
                <a:spcPct val="65000"/>
              </a:spcBef>
              <a:spcAft>
                <a:spcPct val="0"/>
              </a:spcAft>
              <a:buClr>
                <a:srgbClr val="C00000"/>
              </a:buClr>
              <a:buFont typeface="Arial" pitchFamily="34" charset="0"/>
              <a:buChar char="•"/>
            </a:pPr>
            <a:r>
              <a:rPr lang="en-US" alt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Most information found in the SBC is covered in more detail in other publications like the Eligibility and Enrollment Guide, Plan Document and member handbooks. These can be found under the </a:t>
            </a:r>
            <a:r>
              <a:rPr lang="en-US" alt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Publications</a:t>
            </a:r>
            <a:r>
              <a:rPr lang="en-US" alt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 tab on the website. </a:t>
            </a:r>
          </a:p>
          <a:p>
            <a:pPr marL="0" indent="0" eaLnBrk="0" fontAlgn="base" hangingPunct="0">
              <a:lnSpc>
                <a:spcPct val="90000"/>
              </a:lnSpc>
              <a:spcBef>
                <a:spcPct val="0"/>
              </a:spcBef>
              <a:spcAft>
                <a:spcPct val="0"/>
              </a:spcAft>
              <a:buClr>
                <a:srgbClr val="C00000"/>
              </a:buClr>
              <a:buFont typeface="Arial" panose="020B0604020202020204" pitchFamily="34" charset="0"/>
              <a:buNone/>
            </a:pPr>
            <a:endParaRPr lang="en-US" altLang="en-US" sz="1200"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Date Placeholder 3">
            <a:extLst>
              <a:ext uri="{FF2B5EF4-FFF2-40B4-BE49-F238E27FC236}">
                <a16:creationId xmlns:a16="http://schemas.microsoft.com/office/drawing/2014/main" id="{358CDF13-3A73-4A85-A5F7-0508B5304BB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DA9891-0493-4DD8-B452-F4CBB7413AB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12/13/2021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5CB59B08-9FF7-4C64-8A65-9E1162A5AC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3267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731840" y="4560892"/>
            <a:ext cx="5851525" cy="3938532"/>
          </a:xfrm>
        </p:spPr>
        <p:txBody>
          <a:bodyPr/>
          <a:lstStyle/>
          <a:p>
            <a:pPr marL="231775" marR="0" lvl="0" indent="-23177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a:ea typeface="+mn-ea"/>
                <a:cs typeface="Open Sans"/>
              </a:rPr>
              <a:t>For eligibility and enrollment questions, call </a:t>
            </a:r>
            <a:r>
              <a:rPr kumimoji="0" lang="en-US" sz="1200" b="1" i="0" u="none" strike="noStrike" kern="1200" cap="none" spc="0" normalizeH="0" baseline="0" noProof="0" dirty="0">
                <a:ln>
                  <a:noFill/>
                </a:ln>
                <a:solidFill>
                  <a:srgbClr val="1B365D"/>
                </a:solidFill>
                <a:effectLst/>
                <a:uLnTx/>
                <a:uFillTx/>
                <a:latin typeface="Open Sans"/>
                <a:ea typeface="+mn-ea"/>
                <a:cs typeface="Open Sans"/>
              </a:rPr>
              <a:t>Benefits Administration </a:t>
            </a:r>
            <a:r>
              <a:rPr kumimoji="0" lang="en-US" sz="1200" b="0" i="0" u="none" strike="noStrike" kern="1200" cap="none" spc="0" normalizeH="0" baseline="0" noProof="0" dirty="0">
                <a:ln>
                  <a:noFill/>
                </a:ln>
                <a:solidFill>
                  <a:srgbClr val="1B365D"/>
                </a:solidFill>
                <a:effectLst/>
                <a:uLnTx/>
                <a:uFillTx/>
                <a:latin typeface="Open Sans"/>
                <a:ea typeface="+mn-ea"/>
                <a:cs typeface="Open Sans"/>
              </a:rPr>
              <a:t>at 800.253.9981 or 615.741.3590, Mon.- Fri. 8 a.m. to 4:30 p.m. CT  </a:t>
            </a:r>
          </a:p>
          <a:p>
            <a:pPr marL="231775" marR="0" lvl="0" indent="-23177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a:ea typeface="+mn-ea"/>
                <a:cs typeface="Open Sans"/>
              </a:rPr>
              <a:t>A </a:t>
            </a:r>
            <a:r>
              <a:rPr kumimoji="0" lang="en-US" sz="1200" b="1" i="0" u="none" strike="noStrike" kern="1200" cap="none" spc="0" normalizeH="0" baseline="0" noProof="0" dirty="0">
                <a:ln>
                  <a:noFill/>
                </a:ln>
                <a:solidFill>
                  <a:srgbClr val="00B050"/>
                </a:solidFill>
                <a:effectLst/>
                <a:uLnTx/>
                <a:uFillTx/>
                <a:latin typeface="Open Sans"/>
                <a:ea typeface="+mn-ea"/>
                <a:cs typeface="Open Sans"/>
              </a:rPr>
              <a:t>green “Help” button, </a:t>
            </a:r>
            <a:r>
              <a:rPr kumimoji="0" lang="en-US" sz="1200" b="0" i="0" u="none" strike="noStrike" kern="1200" cap="none" spc="0" normalizeH="0" baseline="0" noProof="0" dirty="0">
                <a:ln>
                  <a:noFill/>
                </a:ln>
                <a:solidFill>
                  <a:srgbClr val="1B365D"/>
                </a:solidFill>
                <a:effectLst/>
                <a:uLnTx/>
                <a:uFillTx/>
                <a:latin typeface="Open Sans"/>
                <a:ea typeface="+mn-ea"/>
                <a:cs typeface="Open Sans"/>
              </a:rPr>
              <a:t>or live-chat feature, available during normal business hours.</a:t>
            </a:r>
          </a:p>
          <a:p>
            <a:pPr marL="231775" marR="0" lvl="0" indent="-23177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a:ea typeface="+mn-ea"/>
                <a:cs typeface="Open Sans"/>
              </a:rPr>
              <a:t>Zendesk at </a:t>
            </a:r>
            <a:r>
              <a:rPr kumimoji="0" lang="en-US" sz="1200" b="1" i="0" u="none" strike="noStrike" kern="1200" cap="none" spc="0" normalizeH="0" baseline="0" noProof="0" dirty="0">
                <a:ln>
                  <a:noFill/>
                </a:ln>
                <a:solidFill>
                  <a:srgbClr val="1B365D"/>
                </a:solidFill>
                <a:effectLst/>
                <a:uLnTx/>
                <a:uFillTx/>
                <a:latin typeface="Open Sans"/>
                <a:ea typeface="+mn-ea"/>
                <a:cs typeface="Open Sans"/>
                <a:hlinkClick r:id="rId3"/>
              </a:rPr>
              <a:t>benefitssupport.tn.gov/hc/en-us</a:t>
            </a:r>
            <a:r>
              <a:rPr kumimoji="0" lang="en-US" sz="1200" b="1" i="0" u="none" strike="noStrike" kern="1200" cap="none" spc="0" normalizeH="0" baseline="0" noProof="0" dirty="0">
                <a:ln>
                  <a:noFill/>
                </a:ln>
                <a:solidFill>
                  <a:srgbClr val="1B365D"/>
                </a:solidFill>
                <a:effectLst/>
                <a:uLnTx/>
                <a:uFillTx/>
                <a:latin typeface="Open Sans"/>
                <a:ea typeface="+mn-ea"/>
                <a:cs typeface="Open Sans"/>
              </a:rPr>
              <a:t>. </a:t>
            </a:r>
            <a:r>
              <a:rPr kumimoji="0" lang="en-US" sz="1200" b="0" i="0" u="none" strike="noStrike" kern="1200" cap="none" spc="0" normalizeH="0" baseline="0" noProof="0" dirty="0">
                <a:ln>
                  <a:noFill/>
                </a:ln>
                <a:solidFill>
                  <a:srgbClr val="1B365D"/>
                </a:solidFill>
                <a:effectLst/>
                <a:uLnTx/>
                <a:uFillTx/>
                <a:latin typeface="Open Sans"/>
                <a:ea typeface="+mn-ea"/>
                <a:cs typeface="Open Sans"/>
              </a:rPr>
              <a:t>You can search the help center, find articles or submit questions. To access Zendesk, click the blue “Questions?” button on the website.</a:t>
            </a:r>
          </a:p>
          <a:p>
            <a:pPr marL="231775" marR="0" lvl="0" indent="-23177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endParaRPr kumimoji="0" lang="en-US" sz="1200" b="0" i="0" u="none" strike="noStrike" kern="1200" cap="none" spc="0" normalizeH="0" baseline="0" noProof="0" dirty="0">
              <a:ln>
                <a:noFill/>
              </a:ln>
              <a:solidFill>
                <a:srgbClr val="1B365D"/>
              </a:solidFill>
              <a:effectLst/>
              <a:uLnTx/>
              <a:uFillTx/>
              <a:latin typeface="Open Sans"/>
              <a:ea typeface="+mn-ea"/>
              <a:cs typeface="Open Sans"/>
            </a:endParaRPr>
          </a:p>
          <a:p>
            <a:pPr marL="231775" marR="0" lvl="0" indent="-231775"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1B365D"/>
                </a:solidFill>
                <a:effectLst/>
                <a:uLnTx/>
                <a:uFillTx/>
                <a:latin typeface="Open Sans"/>
                <a:ea typeface="+mn-ea"/>
                <a:cs typeface="Open Sans"/>
              </a:rPr>
              <a:t>You’ll enroll using Employee Self Service in Edison at </a:t>
            </a:r>
            <a:r>
              <a:rPr kumimoji="0" lang="en-US" sz="1200" b="1" i="0" u="none" strike="noStrike" kern="1200" cap="none" spc="0" normalizeH="0" baseline="0" noProof="0" dirty="0">
                <a:ln>
                  <a:noFill/>
                </a:ln>
                <a:solidFill>
                  <a:srgbClr val="1B365D"/>
                </a:solidFill>
                <a:effectLst/>
                <a:uLnTx/>
                <a:uFillTx/>
                <a:latin typeface="Open Sans"/>
                <a:ea typeface="+mn-ea"/>
                <a:cs typeface="Open Sans"/>
                <a:hlinkClick r:id="rId4"/>
              </a:rPr>
              <a:t>www.edison.tn.gov</a:t>
            </a:r>
            <a:r>
              <a:rPr kumimoji="0" lang="en-US" sz="1200" b="1" i="0" u="none" strike="noStrike" kern="1200" cap="none" spc="0" normalizeH="0" baseline="0" noProof="0" dirty="0">
                <a:ln>
                  <a:noFill/>
                </a:ln>
                <a:solidFill>
                  <a:srgbClr val="1B365D"/>
                </a:solidFill>
                <a:effectLst/>
                <a:uLnTx/>
                <a:uFillTx/>
                <a:latin typeface="Open Sans"/>
                <a:ea typeface="+mn-ea"/>
                <a:cs typeface="Open Sans"/>
              </a:rPr>
              <a:t>. </a:t>
            </a:r>
            <a:r>
              <a:rPr lang="en-US" dirty="0">
                <a:solidFill>
                  <a:srgbClr val="1B365D"/>
                </a:solidFill>
                <a:latin typeface="Open Sans"/>
                <a:cs typeface="Open Sans"/>
              </a:rPr>
              <a:t>T</a:t>
            </a:r>
            <a:r>
              <a:rPr kumimoji="0" lang="en-US" sz="1200" b="0" i="0" u="none" strike="noStrike" kern="1200" cap="none" spc="0" normalizeH="0" baseline="0" noProof="0" dirty="0">
                <a:ln>
                  <a:noFill/>
                </a:ln>
                <a:solidFill>
                  <a:srgbClr val="1B365D"/>
                </a:solidFill>
                <a:effectLst/>
                <a:uLnTx/>
                <a:uFillTx/>
                <a:latin typeface="Open Sans"/>
                <a:ea typeface="+mn-ea"/>
                <a:cs typeface="Open Sans"/>
              </a:rPr>
              <a:t>here is more information about this later in the presentation.</a:t>
            </a:r>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Date Placeholder 3">
            <a:extLst>
              <a:ext uri="{FF2B5EF4-FFF2-40B4-BE49-F238E27FC236}">
                <a16:creationId xmlns:a16="http://schemas.microsoft.com/office/drawing/2014/main" id="{358CDF13-3A73-4A85-A5F7-0508B5304BB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DA9891-0493-4DD8-B452-F4CBB7413AB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12/13/2021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5CB59B08-9FF7-4C64-8A65-9E1162A5AC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6147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560892"/>
            <a:ext cx="6400800" cy="3938532"/>
          </a:xfrm>
        </p:spPr>
        <p:txBody>
          <a:bodyPr/>
          <a:lstStyle/>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1"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Employees</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Full-time employees regularly scheduled to work at least 30 hours per week </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All other individuals cited in state statute, approved as an exception by the State Insurance Committee or defined as full-time employees for health insurance purposes by federal law </a:t>
            </a:r>
            <a:endParaRPr kumimoji="0" lang="en-US" sz="1200" b="0" i="0" u="none" strike="noStrike" kern="1200" cap="none" spc="0" normalizeH="0" baseline="0" noProof="0" dirty="0">
              <a:ln>
                <a:noFill/>
              </a:ln>
              <a:solidFill>
                <a:srgbClr val="1B365D"/>
              </a:solidFill>
              <a:effectLst/>
              <a:uLnTx/>
              <a:uFillTx/>
              <a:latin typeface="Open Sans"/>
              <a:ea typeface="+mn-ea"/>
              <a:cs typeface="Open Sans"/>
            </a:endParaRP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1" i="0" u="none" strike="noStrike" kern="1200" cap="none" spc="0" normalizeH="0" baseline="0" noProof="0" dirty="0">
                <a:ln>
                  <a:noFill/>
                </a:ln>
                <a:solidFill>
                  <a:srgbClr val="1B365D"/>
                </a:solidFill>
                <a:effectLst/>
                <a:uLnTx/>
                <a:uFillTx/>
                <a:latin typeface="Open Sans"/>
                <a:ea typeface="+mn-ea"/>
                <a:cs typeface="Open Sans"/>
              </a:rPr>
              <a:t>Dependents</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If you enroll in health, vision or dental coverage, you may also enroll your eligible dependents: </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Spouse (legally married) </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Natural or adopted children </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Stepchildren </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Children for whom you are the legal guardian, custodian or conservator </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1" i="0" u="none" strike="noStrike" kern="1200" cap="none" spc="0" normalizeH="0" baseline="0" noProof="0" dirty="0">
                <a:ln>
                  <a:noFill/>
                </a:ln>
                <a:solidFill>
                  <a:srgbClr val="1B365D"/>
                </a:solidFill>
                <a:effectLst/>
                <a:uLnTx/>
                <a:uFillTx/>
                <a:latin typeface="Open Sans"/>
                <a:ea typeface="+mn-ea"/>
                <a:cs typeface="Open Sans"/>
              </a:rPr>
              <a:t>All dependents must be listed by name on the enrollment change application</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1" i="0" u="none" strike="noStrike" kern="1200" cap="none" spc="0" normalizeH="0" baseline="0" noProof="0" dirty="0">
                <a:ln>
                  <a:noFill/>
                </a:ln>
                <a:solidFill>
                  <a:srgbClr val="1B365D"/>
                </a:solidFill>
                <a:effectLst/>
                <a:uLnTx/>
                <a:uFillTx/>
                <a:latin typeface="Open Sans"/>
                <a:ea typeface="+mn-ea"/>
                <a:cs typeface="Open Sans"/>
              </a:rPr>
              <a:t>Proof of dependent’s eligibility is required</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1" i="0" u="none" strike="noStrike" kern="1200" cap="none" spc="0" normalizeH="0" baseline="0" noProof="0" dirty="0">
                <a:ln>
                  <a:noFill/>
                </a:ln>
                <a:solidFill>
                  <a:srgbClr val="1B365D"/>
                </a:solidFill>
                <a:effectLst/>
                <a:uLnTx/>
                <a:uFillTx/>
                <a:latin typeface="Open Sans"/>
                <a:ea typeface="+mn-ea"/>
                <a:cs typeface="Open Sans"/>
              </a:rPr>
              <a:t>See the Dependent Eligibility Definitions and Required Documents found on the application</a:t>
            </a:r>
          </a:p>
          <a:p>
            <a:pPr marL="0" marR="0" lvl="0" indent="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None/>
              <a:tabLst/>
              <a:defRPr/>
            </a:pPr>
            <a:r>
              <a:rPr kumimoji="0" lang="en-US" sz="1200" b="1" i="0" u="none" strike="noStrike" kern="1200" cap="none" spc="0" normalizeH="0" baseline="0" noProof="0" dirty="0">
                <a:ln>
                  <a:noFill/>
                </a:ln>
                <a:solidFill>
                  <a:srgbClr val="1B365D"/>
                </a:solidFill>
                <a:effectLst/>
                <a:uLnTx/>
                <a:uFillTx/>
                <a:latin typeface="Open Sans"/>
                <a:ea typeface="+mn-ea"/>
                <a:cs typeface="Open Sans"/>
              </a:rPr>
              <a:t>See the Eligibility and Enrollment Guide for those not eligible for coverage</a:t>
            </a:r>
          </a:p>
          <a:p>
            <a:pPr marL="0" indent="0">
              <a:buNone/>
            </a:pPr>
            <a:endParaRPr lang="en-US" dirty="0"/>
          </a:p>
        </p:txBody>
      </p:sp>
      <p:sp>
        <p:nvSpPr>
          <p:cNvPr id="4" name="Date Placeholder 3">
            <a:extLst>
              <a:ext uri="{FF2B5EF4-FFF2-40B4-BE49-F238E27FC236}">
                <a16:creationId xmlns:a16="http://schemas.microsoft.com/office/drawing/2014/main" id="{358CDF13-3A73-4A85-A5F7-0508B5304BB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DA9891-0493-4DD8-B452-F4CBB7413AB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12/13/2021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5CB59B08-9FF7-4C64-8A65-9E1162A5AC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73456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
            <a:ext cx="12192000" cy="6857999"/>
          </a:xfrm>
          <a:prstGeom prst="rect">
            <a:avLst/>
          </a:prstGeom>
        </p:spPr>
      </p:pic>
      <p:cxnSp>
        <p:nvCxnSpPr>
          <p:cNvPr id="8" name="Straight Connector 7"/>
          <p:cNvCxnSpPr/>
          <p:nvPr userDrawn="1"/>
        </p:nvCxnSpPr>
        <p:spPr>
          <a:xfrm>
            <a:off x="4876800" y="3124200"/>
            <a:ext cx="0" cy="790575"/>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hasCustomPrompt="1"/>
          </p:nvPr>
        </p:nvSpPr>
        <p:spPr>
          <a:xfrm>
            <a:off x="5080000" y="3581400"/>
            <a:ext cx="2844800" cy="419099"/>
          </a:xfrm>
        </p:spPr>
        <p:txBody>
          <a:bodyPr anchor="ctr">
            <a:normAutofit/>
          </a:bodyPr>
          <a:lstStyle>
            <a:lvl1pPr marL="0" indent="0">
              <a:buNone/>
              <a:defRPr sz="16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sp>
        <p:nvSpPr>
          <p:cNvPr id="13" name="Title 1"/>
          <p:cNvSpPr>
            <a:spLocks noGrp="1"/>
          </p:cNvSpPr>
          <p:nvPr>
            <p:ph type="title"/>
          </p:nvPr>
        </p:nvSpPr>
        <p:spPr>
          <a:xfrm>
            <a:off x="5080000" y="3048001"/>
            <a:ext cx="6908800" cy="533399"/>
          </a:xfrm>
        </p:spPr>
        <p:txBody>
          <a:bodyPr anchor="ctr">
            <a:noAutofit/>
          </a:bodyPr>
          <a:lstStyle>
            <a:lvl1pPr algn="l">
              <a:defRPr sz="2000" b="1" cap="all">
                <a:solidFill>
                  <a:schemeClr val="tx2"/>
                </a:solidFill>
              </a:defRPr>
            </a:lvl1pPr>
          </a:lstStyle>
          <a:p>
            <a:r>
              <a:rPr lang="en-US"/>
              <a:t>Click to edit Master title style</a:t>
            </a:r>
            <a:endParaRPr lang="en-JM" dirty="0"/>
          </a:p>
        </p:txBody>
      </p:sp>
      <p:sp>
        <p:nvSpPr>
          <p:cNvPr id="9" name="Text Placeholder 2"/>
          <p:cNvSpPr>
            <a:spLocks noGrp="1"/>
          </p:cNvSpPr>
          <p:nvPr>
            <p:ph type="body" idx="10" hasCustomPrompt="1"/>
          </p:nvPr>
        </p:nvSpPr>
        <p:spPr>
          <a:xfrm>
            <a:off x="8636000" y="6096000"/>
            <a:ext cx="2844800" cy="457200"/>
          </a:xfrm>
        </p:spPr>
        <p:txBody>
          <a:bodyPr anchor="b">
            <a:normAutofit/>
          </a:bodyPr>
          <a:lstStyle>
            <a:lvl1pPr marL="0" indent="0" algn="r">
              <a:buNone/>
              <a:defRPr sz="16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spTree>
    <p:extLst>
      <p:ext uri="{BB962C8B-B14F-4D97-AF65-F5344CB8AC3E}">
        <p14:creationId xmlns:p14="http://schemas.microsoft.com/office/powerpoint/2010/main" val="2811257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4" name="Text Placeholder 2"/>
          <p:cNvSpPr>
            <a:spLocks noGrp="1"/>
          </p:cNvSpPr>
          <p:nvPr>
            <p:ph idx="1"/>
          </p:nvPr>
        </p:nvSpPr>
        <p:spPr>
          <a:xfrm>
            <a:off x="609600" y="1701806"/>
            <a:ext cx="109728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a:solidFill>
                  <a:schemeClr val="accent5"/>
                </a:solidFill>
              </a:defRPr>
            </a:lvl1pPr>
            <a:lvl2pPr marL="742950" indent="-285750">
              <a:buFont typeface="Calibri" panose="020F0502020204030204" pitchFamily="34" charset="0"/>
              <a:buChar cha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Tree>
    <p:extLst>
      <p:ext uri="{BB962C8B-B14F-4D97-AF65-F5344CB8AC3E}">
        <p14:creationId xmlns:p14="http://schemas.microsoft.com/office/powerpoint/2010/main" val="631099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Column 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609600" y="1676400"/>
            <a:ext cx="5384800" cy="4191000"/>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quarter" idx="11"/>
          </p:nvPr>
        </p:nvSpPr>
        <p:spPr>
          <a:xfrm>
            <a:off x="6197600" y="1676400"/>
            <a:ext cx="5384800" cy="4191000"/>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171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
            <a:ext cx="12192000" cy="6857999"/>
          </a:xfrm>
          <a:prstGeom prst="rect">
            <a:avLst/>
          </a:prstGeom>
        </p:spPr>
      </p:pic>
      <p:cxnSp>
        <p:nvCxnSpPr>
          <p:cNvPr id="8" name="Straight Connector 7"/>
          <p:cNvCxnSpPr/>
          <p:nvPr userDrawn="1"/>
        </p:nvCxnSpPr>
        <p:spPr>
          <a:xfrm>
            <a:off x="6096000" y="3124200"/>
            <a:ext cx="0" cy="790575"/>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6400800" y="3276600"/>
            <a:ext cx="4775200" cy="457200"/>
          </a:xfrm>
        </p:spPr>
        <p:txBody>
          <a:bodyPr anchor="t">
            <a:noAutofit/>
          </a:bodyPr>
          <a:lstStyle>
            <a:lvl1pPr algn="l">
              <a:defRPr sz="2400" b="1" cap="all" baseline="0">
                <a:solidFill>
                  <a:schemeClr val="tx2"/>
                </a:solidFill>
              </a:defRPr>
            </a:lvl1pPr>
          </a:lstStyle>
          <a:p>
            <a:r>
              <a:rPr lang="en-US" dirty="0"/>
              <a:t>THANK YOU</a:t>
            </a:r>
            <a:endParaRPr lang="en-JM" dirty="0"/>
          </a:p>
        </p:txBody>
      </p:sp>
    </p:spTree>
    <p:extLst>
      <p:ext uri="{BB962C8B-B14F-4D97-AF65-F5344CB8AC3E}">
        <p14:creationId xmlns:p14="http://schemas.microsoft.com/office/powerpoint/2010/main" val="21402512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kkk.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304800"/>
            <a:ext cx="10972800" cy="1143000"/>
          </a:xfrm>
          <a:prstGeom prst="rect">
            <a:avLst/>
          </a:prstGeom>
        </p:spPr>
        <p:txBody>
          <a:bodyPr vert="horz" lIns="91440" tIns="45720" rIns="91440" bIns="45720" rtlCol="0" anchor="ctr">
            <a:normAutofit/>
          </a:bodyPr>
          <a:lstStyle/>
          <a:p>
            <a:r>
              <a:rPr lang="en-US"/>
              <a:t>Click to edit Master title style</a:t>
            </a:r>
            <a:endParaRPr lang="en-JM" dirty="0"/>
          </a:p>
        </p:txBody>
      </p:sp>
      <p:sp>
        <p:nvSpPr>
          <p:cNvPr id="3" name="Text Placeholder 2"/>
          <p:cNvSpPr>
            <a:spLocks noGrp="1"/>
          </p:cNvSpPr>
          <p:nvPr>
            <p:ph type="body" idx="1"/>
          </p:nvPr>
        </p:nvSpPr>
        <p:spPr>
          <a:xfrm>
            <a:off x="609600" y="1701806"/>
            <a:ext cx="10972800" cy="41655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
        <p:nvSpPr>
          <p:cNvPr id="17" name="Slide Number Placeholder 3"/>
          <p:cNvSpPr txBox="1">
            <a:spLocks/>
          </p:cNvSpPr>
          <p:nvPr/>
        </p:nvSpPr>
        <p:spPr>
          <a:xfrm rot="16200000">
            <a:off x="11087100" y="6134100"/>
            <a:ext cx="381000" cy="609600"/>
          </a:xfrm>
          <a:prstGeom prst="rect">
            <a:avLst/>
          </a:prstGeom>
          <a:noFill/>
        </p:spPr>
        <p:txBody>
          <a:bodyPr vert="vert" anchor="ctr" anchorCtr="1"/>
          <a:lstStyle>
            <a:defPPr>
              <a:defRPr lang="en-US"/>
            </a:defPPr>
            <a:lvl1pPr marL="0" algn="l" defTabSz="914400" rtl="0" eaLnBrk="1" latinLnBrk="0" hangingPunct="1">
              <a:defRPr sz="18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schemeClr val="accent5"/>
              </a:solidFill>
              <a:latin typeface="Open Sans"/>
              <a:cs typeface="Open Sans"/>
            </a:endParaRPr>
          </a:p>
        </p:txBody>
      </p:sp>
    </p:spTree>
    <p:extLst>
      <p:ext uri="{BB962C8B-B14F-4D97-AF65-F5344CB8AC3E}">
        <p14:creationId xmlns:p14="http://schemas.microsoft.com/office/powerpoint/2010/main" val="123980148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1" r:id="rId3"/>
    <p:sldLayoutId id="2147483690" r:id="rId4"/>
  </p:sldLayoutIdLst>
  <p:hf hdr="0" ftr="0" dt="0"/>
  <p:txStyles>
    <p:titleStyle>
      <a:lvl1pPr algn="l" defTabSz="914400" rtl="0" eaLnBrk="1" latinLnBrk="0" hangingPunct="1">
        <a:spcBef>
          <a:spcPct val="0"/>
        </a:spcBef>
        <a:buNone/>
        <a:defRPr sz="3200" b="1" i="0" kern="1200">
          <a:solidFill>
            <a:schemeClr val="tx2"/>
          </a:solidFill>
          <a:latin typeface="PermianSlabSerifTypeface"/>
          <a:ea typeface="Open Sans Light" panose="020B0306030504020204" pitchFamily="34" charset="0"/>
          <a:cs typeface="PermianSlabSerifTypeface"/>
        </a:defRPr>
      </a:lvl1pPr>
    </p:titleStyle>
    <p:bodyStyle>
      <a:lvl1pPr marL="342900" indent="-342900" algn="l" defTabSz="914400" rtl="0" eaLnBrk="1" latinLnBrk="0" hangingPunct="1">
        <a:spcBef>
          <a:spcPct val="20000"/>
        </a:spcBef>
        <a:buClr>
          <a:srgbClr val="E71B1B"/>
        </a:buClr>
        <a:buFont typeface="Arial" panose="020B0604020202020204" pitchFamily="34" charset="0"/>
        <a:buChar char="•"/>
        <a:defRPr sz="1800" kern="1200">
          <a:solidFill>
            <a:srgbClr val="7E7E82"/>
          </a:solidFill>
          <a:latin typeface="Open Sans"/>
          <a:ea typeface="+mn-ea"/>
          <a:cs typeface="Open Sans"/>
        </a:defRPr>
      </a:lvl1pPr>
      <a:lvl2pPr marL="742950" indent="-285750" algn="l" defTabSz="914400" rtl="0" eaLnBrk="1" latinLnBrk="0" hangingPunct="1">
        <a:spcBef>
          <a:spcPct val="20000"/>
        </a:spcBef>
        <a:buClr>
          <a:srgbClr val="E71B1B"/>
        </a:buClr>
        <a:buFont typeface="Calibri" panose="020F0502020204030204" pitchFamily="34" charset="0"/>
        <a:buChar char="▫"/>
        <a:defRPr sz="1600" kern="1200">
          <a:solidFill>
            <a:srgbClr val="7E7E82"/>
          </a:solidFill>
          <a:latin typeface="Open Sans"/>
          <a:ea typeface="+mn-ea"/>
          <a:cs typeface="Open Sans"/>
        </a:defRPr>
      </a:lvl2pPr>
      <a:lvl3pPr marL="1143000" indent="-228600" algn="l" defTabSz="914400" rtl="0" eaLnBrk="1" latinLnBrk="0" hangingPunct="1">
        <a:spcBef>
          <a:spcPct val="20000"/>
        </a:spcBef>
        <a:buClr>
          <a:srgbClr val="E71B1B"/>
        </a:buClr>
        <a:buFont typeface="Calibri" panose="020F0502020204030204" pitchFamily="34" charset="0"/>
        <a:buChar char="–"/>
        <a:defRPr sz="1400" kern="1200">
          <a:solidFill>
            <a:srgbClr val="7E7E82"/>
          </a:solidFill>
          <a:latin typeface="Open Sans"/>
          <a:ea typeface="+mn-ea"/>
          <a:cs typeface="Open Sans"/>
        </a:defRPr>
      </a:lvl3pPr>
      <a:lvl4pPr marL="1600200" indent="-228600" algn="l" defTabSz="914400" rtl="0" eaLnBrk="1" latinLnBrk="0" hangingPunct="1">
        <a:spcBef>
          <a:spcPct val="20000"/>
        </a:spcBef>
        <a:buClr>
          <a:srgbClr val="E71B1B"/>
        </a:buClr>
        <a:buFont typeface="Wingdings" panose="05000000000000000000" pitchFamily="2" charset="2"/>
        <a:buChar char="§"/>
        <a:defRPr sz="1200" kern="1200">
          <a:solidFill>
            <a:srgbClr val="7E7E82"/>
          </a:solidFill>
          <a:latin typeface="Open Sans"/>
          <a:ea typeface="+mn-ea"/>
          <a:cs typeface="Open Sans"/>
        </a:defRPr>
      </a:lvl4pPr>
      <a:lvl5pPr marL="2057400" indent="-228600" algn="l" defTabSz="914400" rtl="0" eaLnBrk="1" latinLnBrk="0" hangingPunct="1">
        <a:spcBef>
          <a:spcPct val="20000"/>
        </a:spcBef>
        <a:buClr>
          <a:srgbClr val="E71B1B"/>
        </a:buClr>
        <a:buFont typeface="Arial" pitchFamily="34" charset="0"/>
        <a:buChar char="»"/>
        <a:defRPr sz="1200" kern="1200">
          <a:solidFill>
            <a:srgbClr val="7E7E8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tn.gov/partnersforhealth.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tn.gov/partnersforhealth/health-options/cdhp.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tn.gov/partnersforhealth/health-options/carrier-network.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stateoftn.cigna.com/" TargetMode="External"/><Relationship Id="rId4" Type="http://schemas.openxmlformats.org/officeDocument/2006/relationships/hyperlink" Target="https://www.bcbst.com/members/tn_state/index/!ut/p/z1/04_Sj9CPykssy0xPLMnMz0vMAfIjo8zi_QK9LQwNnQ38_F0MjAwCzUxCA139vA0NDE30w9EUmHmbGwQ6BgaHmBgEG7ibmOpHEaPfAAdwNCBOPx4FUfiND9ePwm-FAYYCTC8SsqQgNzQ0wiDTEwBz4vxk/dz/d5/L2dBISEvZ0FBIS9nQSEh/"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tn.gov/partnersforhealth/health-options/pharmacy.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info.caremark.com/oe/stateoftn"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tn.gov/partnersforhealth/health-options/telehealth.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hyperlink" Target="https://www.tn.gov/partnersforhealth/health-options/behavioral-health.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hyperlink" Target="https://www.tn.gov/partnersforhealth/other-benefits/eap.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hyperlink" Target="https://www.tn.gov/partnersforhealth/other-benefits/wellness-program.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go.activehealth.com/wellnesst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tn.gov/content/tn/partnersforhealth/other-benefits/wellness-program/diabetes-prevention-program.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hyperlink" Target="https://www.tn.gov/partnersforhealth/other-benefits/dental.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tn.gov/partnersforhealth/other-benefits/vision.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tn.gov/partnersforhealth/other-benefits/flexible-benefits.html"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hyperlink" Target="https://www.tn.gov/partnersforhealth/other-benefits/disability.htm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payroll.tennessee.edu/retirement/ltd-forms/"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eb1.lifebenefits.com/content/lifebenefits/tennessee/en.html"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eb1.lifebenefits.com/content/lifebenefits/tennessee/en.html"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tn.gov/partnersforhealth/other-benefits/life.html"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mailto:pledford@utsi.edu"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tn.gov/partnersforhealth/videos.html"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s://www.tn.gov/partnersforhealth/publications.html"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s://hr.utk.edu/sick-leave-bank/"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benefitssupport.tn.gov/hc/en-us"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https://www.tn.gov/partnersforhealth.html" TargetMode="External"/><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tn.gov/partnersforhealth/health-options/health.html" TargetMode="External"/><Relationship Id="rId5" Type="http://schemas.openxmlformats.org/officeDocument/2006/relationships/hyperlink" Target="https://www.tn.gov/partnersforhealth/insurance-premiums.html" TargetMode="External"/><Relationship Id="rId4" Type="http://schemas.openxmlformats.org/officeDocument/2006/relationships/hyperlink" Target="https://www.tn.gov/partnersforhealth/videos.html"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tn.gov/partnersforhealth/publications/publications.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mailto:pledford@utsi.edu"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payroll.tennessee.edu/retirement/deferred-compensation/"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payroll.tennessee.edu/retirement/deferred-compensation/"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pledford@utsi.ed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benefitssupport.tn.gov/hc/en-u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9" name="Text Placeholder 18"/>
          <p:cNvSpPr>
            <a:spLocks noGrp="1"/>
          </p:cNvSpPr>
          <p:nvPr>
            <p:ph type="body" idx="1"/>
          </p:nvPr>
        </p:nvSpPr>
        <p:spPr>
          <a:xfrm>
            <a:off x="3352800" y="5685440"/>
            <a:ext cx="5105400" cy="419099"/>
          </a:xfrm>
        </p:spPr>
        <p:txBody>
          <a:bodyPr>
            <a:normAutofit/>
          </a:bodyPr>
          <a:lstStyle/>
          <a:p>
            <a:pPr algn="ctr"/>
            <a:r>
              <a:rPr lang="en-US" b="1" dirty="0">
                <a:solidFill>
                  <a:srgbClr val="C00000"/>
                </a:solidFill>
              </a:rPr>
              <a:t>Jan. 1 – Dec. 31, 2022</a:t>
            </a:r>
            <a:endParaRPr lang="en-US" b="1" dirty="0"/>
          </a:p>
        </p:txBody>
      </p:sp>
      <p:sp>
        <p:nvSpPr>
          <p:cNvPr id="18" name="Title 17"/>
          <p:cNvSpPr>
            <a:spLocks noGrp="1"/>
          </p:cNvSpPr>
          <p:nvPr>
            <p:ph type="title"/>
          </p:nvPr>
        </p:nvSpPr>
        <p:spPr>
          <a:xfrm>
            <a:off x="2876550" y="3200400"/>
            <a:ext cx="6438900" cy="2495550"/>
          </a:xfrm>
        </p:spPr>
        <p:txBody>
          <a:bodyPr/>
          <a:lstStyle/>
          <a:p>
            <a:pPr algn="ctr"/>
            <a:r>
              <a:rPr lang="en-US" sz="3200" dirty="0">
                <a:latin typeface="Open Sans" panose="020B0606030504020204" pitchFamily="34" charset="0"/>
                <a:ea typeface="Open Sans" panose="020B0606030504020204" pitchFamily="34" charset="0"/>
                <a:cs typeface="Open Sans" panose="020B0606030504020204" pitchFamily="34" charset="0"/>
              </a:rPr>
              <a:t>Higher education </a:t>
            </a:r>
            <a:br>
              <a:rPr lang="en-US" sz="3200" dirty="0">
                <a:latin typeface="Open Sans" panose="020B0606030504020204" pitchFamily="34" charset="0"/>
                <a:ea typeface="Open Sans" panose="020B0606030504020204" pitchFamily="34" charset="0"/>
                <a:cs typeface="Open Sans" panose="020B0606030504020204" pitchFamily="34" charset="0"/>
              </a:rPr>
            </a:br>
            <a:r>
              <a:rPr lang="en-US" sz="2400" dirty="0">
                <a:latin typeface="Open Sans" panose="020B0606030504020204" pitchFamily="34" charset="0"/>
                <a:ea typeface="Open Sans" panose="020B0606030504020204" pitchFamily="34" charset="0"/>
                <a:cs typeface="Open Sans" panose="020B0606030504020204" pitchFamily="34" charset="0"/>
              </a:rPr>
              <a:t>New Employee orientation</a:t>
            </a:r>
            <a:br>
              <a:rPr lang="en-US" sz="2400" dirty="0">
                <a:latin typeface="Open Sans" panose="020B0606030504020204" pitchFamily="34" charset="0"/>
                <a:ea typeface="Open Sans" panose="020B0606030504020204" pitchFamily="34" charset="0"/>
                <a:cs typeface="Open Sans" panose="020B0606030504020204" pitchFamily="34" charset="0"/>
              </a:rPr>
            </a:br>
            <a:r>
              <a:rPr lang="en-US" sz="2400" dirty="0">
                <a:latin typeface="Open Sans" panose="020B0606030504020204" pitchFamily="34" charset="0"/>
                <a:ea typeface="Open Sans" panose="020B0606030504020204" pitchFamily="34" charset="0"/>
                <a:cs typeface="Open Sans" panose="020B0606030504020204" pitchFamily="34" charset="0"/>
              </a:rPr>
              <a:t>Enrollment </a:t>
            </a:r>
            <a:br>
              <a:rPr lang="en-US" sz="2400" dirty="0">
                <a:latin typeface="Open Sans" panose="020B0606030504020204" pitchFamily="34" charset="0"/>
                <a:ea typeface="Open Sans" panose="020B0606030504020204" pitchFamily="34" charset="0"/>
                <a:cs typeface="Open Sans" panose="020B0606030504020204" pitchFamily="34" charset="0"/>
              </a:rPr>
            </a:br>
            <a:r>
              <a:rPr lang="en-US" sz="2400" dirty="0">
                <a:latin typeface="Open Sans" panose="020B0606030504020204" pitchFamily="34" charset="0"/>
                <a:ea typeface="Open Sans" panose="020B0606030504020204" pitchFamily="34" charset="0"/>
                <a:cs typeface="Open Sans" panose="020B0606030504020204" pitchFamily="34" charset="0"/>
              </a:rPr>
              <a:t>insurance &amp; Retirement Benefits</a:t>
            </a:r>
          </a:p>
        </p:txBody>
      </p:sp>
      <p:pic>
        <p:nvPicPr>
          <p:cNvPr id="5"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48600" y="936077"/>
            <a:ext cx="2904744" cy="1252045"/>
          </a:xfrm>
          <a:prstGeom prst="rect">
            <a:avLst/>
          </a:prstGeom>
        </p:spPr>
      </p:pic>
      <p:pic>
        <p:nvPicPr>
          <p:cNvPr id="3" name="Picture 2" descr="Logo&#10;&#10;Description automatically generated">
            <a:extLst>
              <a:ext uri="{FF2B5EF4-FFF2-40B4-BE49-F238E27FC236}">
                <a16:creationId xmlns:a16="http://schemas.microsoft.com/office/drawing/2014/main" id="{6715134B-D033-4C62-A9C7-CE7F2CD91D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061" y="228600"/>
            <a:ext cx="4570395" cy="2495550"/>
          </a:xfrm>
          <a:prstGeom prst="rect">
            <a:avLst/>
          </a:prstGeom>
        </p:spPr>
      </p:pic>
    </p:spTree>
    <p:extLst>
      <p:ext uri="{BB962C8B-B14F-4D97-AF65-F5344CB8AC3E}">
        <p14:creationId xmlns:p14="http://schemas.microsoft.com/office/powerpoint/2010/main" val="268174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lIns="91440" tIns="45720" rIns="91440">
            <a:normAutofit/>
          </a:bodyPr>
          <a:lstStyle/>
          <a:p>
            <a:pPr marL="23177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When Can You Add Coverage?</a:t>
            </a:r>
          </a:p>
        </p:txBody>
      </p:sp>
      <p:sp>
        <p:nvSpPr>
          <p:cNvPr id="3" name="Content Placeholder 2"/>
          <p:cNvSpPr>
            <a:spLocks noGrp="1"/>
          </p:cNvSpPr>
          <p:nvPr>
            <p:ph idx="1"/>
          </p:nvPr>
        </p:nvSpPr>
        <p:spPr>
          <a:xfrm>
            <a:off x="304800" y="1447800"/>
            <a:ext cx="11658600" cy="4948434"/>
          </a:xfrm>
        </p:spPr>
        <p:txBody>
          <a:bodyPr>
            <a:noAutofit/>
          </a:bodyPr>
          <a:lstStyle/>
          <a:p>
            <a:pPr marL="0" indent="0">
              <a:buNone/>
            </a:pPr>
            <a:r>
              <a:rPr lang="en-US" sz="2000" b="1" i="0" u="none" strike="noStrike" baseline="0" dirty="0">
                <a:solidFill>
                  <a:srgbClr val="C00000"/>
                </a:solidFill>
                <a:latin typeface="Open Sans" panose="020B0606030504020204" pitchFamily="34" charset="0"/>
                <a:ea typeface="Open Sans" panose="020B0606030504020204" pitchFamily="34" charset="0"/>
                <a:cs typeface="Open Sans" panose="020B0606030504020204" pitchFamily="34" charset="0"/>
              </a:rPr>
              <a:t>As a new hire or newly eligible: </a:t>
            </a:r>
            <a:r>
              <a:rPr lang="en-US" sz="20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E</a:t>
            </a:r>
            <a:r>
              <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nrollment</a:t>
            </a:r>
            <a:r>
              <a:rPr lang="en-US" sz="20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must be completed and submitted to BA within 30 calendar days </a:t>
            </a:r>
            <a:r>
              <a:rPr lang="en-US" sz="200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of your hire date or date of becoming eligible. The 30 days includes the hire date or other date you become eligible. </a:t>
            </a:r>
          </a:p>
          <a:p>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E</a:t>
            </a:r>
            <a:r>
              <a:rPr lang="en-US" sz="200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nroll as quickly as possible to avoid the possibility of double premium payroll deductions </a:t>
            </a:r>
            <a:endPar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2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Annual Enrollment Period</a:t>
            </a:r>
            <a:r>
              <a:rPr lang="en-US" sz="2000" dirty="0">
                <a:solidFill>
                  <a:srgbClr val="C00000"/>
                </a:solidFill>
                <a:latin typeface="Open Sans" panose="020B0606030504020204" pitchFamily="34" charset="0"/>
                <a:ea typeface="Open Sans" panose="020B0606030504020204" pitchFamily="34" charset="0"/>
                <a:cs typeface="Open Sans" panose="020B0606030504020204" pitchFamily="34" charset="0"/>
              </a:rPr>
              <a:t>: </a:t>
            </a: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G</a:t>
            </a:r>
            <a:r>
              <a:rPr lang="en-US" sz="200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ives </a:t>
            </a:r>
            <a:r>
              <a:rPr lang="en-US" sz="20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you a chance to enroll </a:t>
            </a: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or </a:t>
            </a:r>
            <a:r>
              <a:rPr lang="en-US" sz="20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make changes to your existing coverage, like increasing or decreasing voluntary term life insurance, transferring between health, dental, disability and vision options and cancelling insurance. </a:t>
            </a:r>
          </a:p>
          <a:p>
            <a:r>
              <a:rPr lang="en-US" sz="20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See th</a:t>
            </a: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e next slide for more information</a:t>
            </a:r>
            <a:endParaRPr lang="en-US" sz="20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Important! See the Eligibility and Enrollment Guide for rules around special enrollment, mid-year election provisions, qualifying events and canceling coverage.</a:t>
            </a:r>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13035" y="5943599"/>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tn.gov/PartnersForHealth</a:t>
            </a:r>
          </a:p>
        </p:txBody>
      </p:sp>
    </p:spTree>
    <p:extLst>
      <p:ext uri="{BB962C8B-B14F-4D97-AF65-F5344CB8AC3E}">
        <p14:creationId xmlns:p14="http://schemas.microsoft.com/office/powerpoint/2010/main" val="3077721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lIns="91440" tIns="45720" rIns="91440">
            <a:normAutofit/>
          </a:bodyPr>
          <a:lstStyle/>
          <a:p>
            <a:pPr marL="23177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About Annual Enrollment</a:t>
            </a:r>
          </a:p>
        </p:txBody>
      </p:sp>
      <p:sp>
        <p:nvSpPr>
          <p:cNvPr id="3" name="Content Placeholder 2"/>
          <p:cNvSpPr>
            <a:spLocks noGrp="1"/>
          </p:cNvSpPr>
          <p:nvPr>
            <p:ph idx="1"/>
          </p:nvPr>
        </p:nvSpPr>
        <p:spPr>
          <a:xfrm>
            <a:off x="304800" y="1447800"/>
            <a:ext cx="11437034" cy="4800600"/>
          </a:xfrm>
        </p:spPr>
        <p:txBody>
          <a:bodyPr>
            <a:normAutofit/>
          </a:bodyPr>
          <a:lstStyle/>
          <a:p>
            <a:pPr marL="0" indent="0">
              <a:lnSpc>
                <a:spcPct val="110000"/>
              </a:lnSpc>
              <a:spcBef>
                <a:spcPts val="600"/>
              </a:spcBef>
              <a:buNone/>
            </a:pPr>
            <a:r>
              <a:rPr lang="en-US" sz="20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Annual Enrollment occurs in the fall and is your chance to enroll or make changes to your existing coverage.</a:t>
            </a:r>
          </a:p>
          <a:p>
            <a:pPr marL="236538" indent="-236538">
              <a:lnSpc>
                <a:spcPct val="110000"/>
              </a:lnSpc>
              <a:spcBef>
                <a:spcPts val="600"/>
              </a:spcBef>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Information</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is mailed to you in the fall and published on our website at </a:t>
            </a:r>
            <a:r>
              <a:rPr lang="en-US" b="0" i="0" u="none" strike="noStrike" baseline="0" dirty="0">
                <a:solidFill>
                  <a:srgbClr val="C00000"/>
                </a:solidFill>
                <a:latin typeface="Open Sans" panose="020B0606030504020204" pitchFamily="34" charset="0"/>
                <a:ea typeface="Open Sans" panose="020B0606030504020204" pitchFamily="34" charset="0"/>
                <a:cs typeface="Open Sans" panose="020B0606030504020204" pitchFamily="34" charset="0"/>
                <a:hlinkClick r:id="rId3"/>
              </a:rPr>
              <a:t>tn.gov/partnersforhealth</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p>
          <a:p>
            <a:pPr marL="236538" indent="-236538">
              <a:lnSpc>
                <a:spcPct val="110000"/>
              </a:lnSpc>
              <a:spcBef>
                <a:spcPts val="600"/>
              </a:spcBef>
            </a:pP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You have one opportunity to revise Annual Enrollment elections as described in Plan Document Section 2. The Plan Document is posted under Publications at tn.gov/PartnersForHealth. </a:t>
            </a:r>
          </a:p>
          <a:p>
            <a:pPr marL="236538" indent="-236538">
              <a:lnSpc>
                <a:spcPct val="110000"/>
              </a:lnSpc>
              <a:spcBef>
                <a:spcPts val="600"/>
              </a:spcBef>
            </a:pP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Most benefits changes start the following Jan. 1.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V</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oluntary term life and disability insurance may start Jan. 1, Feb. 1 or March 1 because the insurance companies may need to review your medical history to determine if you qualify for coverage. </a:t>
            </a:r>
          </a:p>
          <a:p>
            <a:pPr marL="236538" indent="-236538">
              <a:lnSpc>
                <a:spcPct val="110000"/>
              </a:lnSpc>
              <a:spcBef>
                <a:spcPts val="600"/>
              </a:spcBef>
            </a:pP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Benefit enrollments remain in effect for a full year (Jan. 1 – Dec. 31).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Y</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ou may cancel disability and voluntary term life coverage at any time. </a:t>
            </a:r>
          </a:p>
          <a:p>
            <a:pPr marL="236538" indent="-236538">
              <a:lnSpc>
                <a:spcPct val="110000"/>
              </a:lnSpc>
              <a:spcBef>
                <a:spcPts val="600"/>
              </a:spcBef>
            </a:pP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You may </a:t>
            </a:r>
            <a:r>
              <a:rPr lang="en-US"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not</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cancel other coverage outside of the enrollment period unless eligibility is lost or there is a qualifying event. </a:t>
            </a: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pic>
        <p:nvPicPr>
          <p:cNvPr id="4"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913035" y="5943599"/>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spTree>
    <p:extLst>
      <p:ext uri="{BB962C8B-B14F-4D97-AF65-F5344CB8AC3E}">
        <p14:creationId xmlns:p14="http://schemas.microsoft.com/office/powerpoint/2010/main" val="247975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3177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Canceling Coverage </a:t>
            </a:r>
          </a:p>
        </p:txBody>
      </p:sp>
      <p:sp>
        <p:nvSpPr>
          <p:cNvPr id="3" name="Content Placeholder 2"/>
          <p:cNvSpPr>
            <a:spLocks noGrp="1"/>
          </p:cNvSpPr>
          <p:nvPr>
            <p:ph idx="1"/>
          </p:nvPr>
        </p:nvSpPr>
        <p:spPr>
          <a:xfrm>
            <a:off x="304800" y="1447800"/>
            <a:ext cx="11658600" cy="4724400"/>
          </a:xfrm>
        </p:spPr>
        <p:txBody>
          <a:bodyPr>
            <a:normAutofit/>
          </a:bodyPr>
          <a:lstStyle/>
          <a:p>
            <a:pPr marL="0" indent="0">
              <a:buNone/>
            </a:pPr>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Outside of the Annual Enrollment period, you can only cancel coverage (other than disability and voluntary term life insurance) for yourself and/or your covered dependents, IF: </a:t>
            </a:r>
          </a:p>
          <a:p>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You lose eligibility for the State Group Insurance Program (e.g., changing from full-time to part-time) </a:t>
            </a:r>
          </a:p>
          <a:p>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You experience a special qualifying event, family status change or other qualifying event as approved by BA </a:t>
            </a:r>
          </a:p>
          <a:p>
            <a:pPr marL="0" indent="0">
              <a:buNone/>
            </a:pPr>
            <a:endParaRPr lang="en-US" sz="1800" b="1" i="0" u="none" strike="noStrike" baseline="0" dirty="0">
              <a:solidFill>
                <a:srgbClr val="221E1F"/>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Cancelling coverage in the middle of the plan year: </a:t>
            </a:r>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You may only cancel coverage for yourself and/or your dependents in the middle of the plan year if you lose eligibility or have an event that results in you/your dependents becoming newly eligible for coverage under another plan. There are no exceptions. </a:t>
            </a:r>
          </a:p>
          <a:p>
            <a:pPr marL="228600" indent="-228600"/>
            <a:r>
              <a:rPr lang="en-US" sz="180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You have </a:t>
            </a:r>
            <a:r>
              <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60 days </a:t>
            </a:r>
            <a:r>
              <a:rPr lang="en-US" sz="180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from the date that you and/or your dependents become newly eligible for other coverage to turn in an application and proof to your agency benefits coordinator.</a:t>
            </a:r>
          </a:p>
          <a:p>
            <a:pPr marL="228600" indent="-228600"/>
            <a:r>
              <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Examples</a:t>
            </a:r>
            <a:r>
              <a:rPr lang="en-US" sz="180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Marriage, divorce, legal separation, annulment, birth, adoption, death of a spouse, new employmen</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 entitlement to Medicare, Medicaid or TRICARE, court decree or order</a:t>
            </a:r>
          </a:p>
          <a:p>
            <a:pPr marL="228600" indent="-228600"/>
            <a:r>
              <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See the Eligibilit</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y &amp; Enrollment Guide for details</a:t>
            </a:r>
            <a:endPar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06001" y="5858832"/>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tn.gov/PartnersForHealth</a:t>
            </a:r>
          </a:p>
        </p:txBody>
      </p:sp>
    </p:spTree>
    <p:extLst>
      <p:ext uri="{BB962C8B-B14F-4D97-AF65-F5344CB8AC3E}">
        <p14:creationId xmlns:p14="http://schemas.microsoft.com/office/powerpoint/2010/main" val="202921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3177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Special Enrollment/Mid-Year Election Provisions </a:t>
            </a:r>
          </a:p>
        </p:txBody>
      </p:sp>
      <p:sp>
        <p:nvSpPr>
          <p:cNvPr id="3" name="Content Placeholder 2"/>
          <p:cNvSpPr>
            <a:spLocks noGrp="1"/>
          </p:cNvSpPr>
          <p:nvPr>
            <p:ph idx="1"/>
          </p:nvPr>
        </p:nvSpPr>
        <p:spPr>
          <a:xfrm>
            <a:off x="304800" y="1447800"/>
            <a:ext cx="11658600" cy="4724400"/>
          </a:xfrm>
        </p:spPr>
        <p:txBody>
          <a:bodyPr>
            <a:normAutofit/>
          </a:bodyPr>
          <a:lstStyle/>
          <a:p>
            <a:pPr marL="0" indent="0">
              <a:buNone/>
            </a:pPr>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If you or a dependent lose eligibility for coverage under any other group health insurance plan, or if you acquire a new dependent during the plan year, the federal Health Insurance Portability and Accountability Act may provide additional opportunities for you and eligible dependents to enroll in health coverage. </a:t>
            </a:r>
          </a:p>
          <a:p>
            <a:pPr marL="0" indent="0">
              <a:buNone/>
            </a:pPr>
            <a:endPar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Mid-Year Elections for Voluntary Programs </a:t>
            </a:r>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You or eligible dependents may also enroll mid-year in voluntary dental, vision, disability and voluntary term life if you meet the requirements stated in the certificates of coverage for those programs. </a:t>
            </a:r>
          </a:p>
          <a:p>
            <a:r>
              <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NOTE: Application for special enrollment or a mid-year election change </a:t>
            </a:r>
            <a:r>
              <a:rPr lang="en-US" sz="1800" b="0"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(https://www.tn.gov/content/dam/tn/finance/fa-benefits/documents/1043_2021.pdf) </a:t>
            </a:r>
            <a:r>
              <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must be made: </a:t>
            </a:r>
            <a:endPar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914400"/>
            <a:r>
              <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within 60 days </a:t>
            </a:r>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of the loss of eligibility for other health insurance coverage; or </a:t>
            </a:r>
          </a:p>
          <a:p>
            <a:pPr marL="914400"/>
            <a:r>
              <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within 30 days </a:t>
            </a:r>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of a new dependent’s acquire date. </a:t>
            </a:r>
          </a:p>
          <a:p>
            <a:pPr marL="0" indent="0">
              <a:buNone/>
            </a:pPr>
            <a:endPar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You must also submit proof as listed on the enrollment application. </a:t>
            </a:r>
          </a:p>
          <a:p>
            <a:pPr marL="0" indent="0">
              <a:buNone/>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See the Eligibility &amp; Enrollment Guide for details.</a:t>
            </a:r>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06001" y="5858832"/>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a:t>
            </a:r>
            <a:r>
              <a:rPr kumimoji="0" lang="en-US" altLang="en-US" sz="1600"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PartnersForHealth</a:t>
            </a:r>
          </a:p>
        </p:txBody>
      </p:sp>
    </p:spTree>
    <p:extLst>
      <p:ext uri="{BB962C8B-B14F-4D97-AF65-F5344CB8AC3E}">
        <p14:creationId xmlns:p14="http://schemas.microsoft.com/office/powerpoint/2010/main" val="1830004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3177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Choosing Your Premium Level</a:t>
            </a:r>
          </a:p>
        </p:txBody>
      </p:sp>
      <p:sp>
        <p:nvSpPr>
          <p:cNvPr id="3" name="Content Placeholder 2"/>
          <p:cNvSpPr>
            <a:spLocks noGrp="1"/>
          </p:cNvSpPr>
          <p:nvPr>
            <p:ph idx="1"/>
          </p:nvPr>
        </p:nvSpPr>
        <p:spPr>
          <a:xfrm>
            <a:off x="304800" y="1447800"/>
            <a:ext cx="11430000" cy="4948434"/>
          </a:xfrm>
        </p:spPr>
        <p:txBody>
          <a:bodyPr>
            <a:normAutofit lnSpcReduction="10000"/>
          </a:bodyPr>
          <a:lstStyle/>
          <a:p>
            <a:pPr marL="0" indent="0">
              <a:buNone/>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F</a:t>
            </a:r>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our premium levels for health, dental and vision coverage are available:</a:t>
            </a:r>
          </a:p>
          <a:p>
            <a:pPr marL="914400" indent="-228600"/>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Employee Only </a:t>
            </a:r>
          </a:p>
          <a:p>
            <a:pPr marL="914400" indent="-228600"/>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Employee + Child(ren) </a:t>
            </a:r>
          </a:p>
          <a:p>
            <a:pPr marL="914400" indent="-228600"/>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Employee + Spouse </a:t>
            </a:r>
          </a:p>
          <a:p>
            <a:pPr marL="914400" indent="-228600"/>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Employee + Spouse + Child(ren) </a:t>
            </a:r>
          </a:p>
          <a:p>
            <a:pPr marL="228600" marR="0" lvl="0" indent="-228600" algn="l" defTabSz="914400" rtl="0" eaLnBrk="1" fontAlgn="auto" latinLnBrk="0" hangingPunct="1">
              <a:lnSpc>
                <a:spcPct val="100000"/>
              </a:lnSpc>
              <a:spcBef>
                <a:spcPct val="20000"/>
              </a:spcBef>
              <a:spcAft>
                <a:spcPts val="0"/>
              </a:spcAft>
              <a:buClr>
                <a:srgbClr val="E71B1B"/>
              </a:buClr>
              <a:buSzTx/>
              <a:tabLst/>
              <a:defRPr/>
            </a:pPr>
            <a:r>
              <a:rPr kumimoji="0" lang="en-US" sz="18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 may choose the same or different levels for health, dental and vision. </a:t>
            </a:r>
            <a:endPar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28600" indent="-228600"/>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If you enroll as a family, which is any coverage level other than Employee Only, all of you must enroll in the same health, dental and vision options. </a:t>
            </a: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28600" indent="-228600"/>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I</a:t>
            </a:r>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f you are married to an employee who is also a member of the state, local education or local government plan, you can each enroll in Employee Only coverage if you are not covering dependent children. </a:t>
            </a:r>
          </a:p>
          <a:p>
            <a:pPr marL="228600" indent="-228600"/>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If you have children, one of you can choose Employee Only and the other can choose Employee + Child(ren). Then you can each choose your own benefit option and carrier.</a:t>
            </a:r>
          </a:p>
          <a:p>
            <a:pPr marL="228600" indent="-228600"/>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If you and your spouse are both in the State Plan, think about choosing coverage as the head of contract. State Plan employees can get a higher level of basic term life insurance coverage as the head of contract. </a:t>
            </a:r>
            <a:endParaRPr lang="en-US" dirty="0">
              <a:solidFill>
                <a:schemeClr val="tx2"/>
              </a:solidFill>
            </a:endParaRPr>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06001" y="5858832"/>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tn.gov/PartnersForHealth</a:t>
            </a:r>
          </a:p>
        </p:txBody>
      </p:sp>
    </p:spTree>
    <p:extLst>
      <p:ext uri="{BB962C8B-B14F-4D97-AF65-F5344CB8AC3E}">
        <p14:creationId xmlns:p14="http://schemas.microsoft.com/office/powerpoint/2010/main" val="3491123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Health Plan Options</a:t>
            </a:r>
          </a:p>
        </p:txBody>
      </p:sp>
      <p:sp>
        <p:nvSpPr>
          <p:cNvPr id="3" name="Content Placeholder 2"/>
          <p:cNvSpPr>
            <a:spLocks noGrp="1"/>
          </p:cNvSpPr>
          <p:nvPr>
            <p:ph idx="1"/>
          </p:nvPr>
        </p:nvSpPr>
        <p:spPr>
          <a:xfrm>
            <a:off x="381000" y="1460938"/>
            <a:ext cx="11201400" cy="4787462"/>
          </a:xfrm>
        </p:spPr>
        <p:txBody>
          <a:bodyPr>
            <a:normAutofit/>
          </a:bodyPr>
          <a:lstStyle/>
          <a:p>
            <a:pPr marL="0" lvl="2" indent="0" fontAlgn="base">
              <a:spcBef>
                <a:spcPct val="0"/>
              </a:spcBef>
              <a:buClr>
                <a:srgbClr val="C4262E"/>
              </a:buClr>
              <a:buSzPct val="110000"/>
              <a:buNone/>
              <a:defRPr/>
            </a:pPr>
            <a:r>
              <a:rPr lang="en-US" sz="20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You have the choice of three health plans</a:t>
            </a:r>
          </a:p>
          <a:p>
            <a:pPr marL="0" lvl="2" indent="0" fontAlgn="base">
              <a:spcBef>
                <a:spcPct val="0"/>
              </a:spcBef>
              <a:buClr>
                <a:srgbClr val="C4262E"/>
              </a:buClr>
              <a:buSzPct val="110000"/>
              <a:buNone/>
              <a:defRPr/>
            </a:pPr>
            <a:endParaRPr lang="en-US" sz="1800" b="1" kern="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lvl="2" indent="-285750" fontAlgn="base">
              <a:spcBef>
                <a:spcPct val="0"/>
              </a:spcBef>
              <a:buClr>
                <a:srgbClr val="C4262E"/>
              </a:buClr>
              <a:buSzPct val="110000"/>
              <a:buFont typeface="Arial" panose="020B0604020202020204" pitchFamily="34" charset="0"/>
              <a:buChar char="•"/>
              <a:defRPr/>
            </a:pP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Preventive care is free in all plans if you use an in-network provider</a:t>
            </a:r>
          </a:p>
          <a:p>
            <a:pPr marL="285750" lvl="2" indent="-285750" fontAlgn="base">
              <a:spcBef>
                <a:spcPct val="0"/>
              </a:spcBef>
              <a:buClr>
                <a:srgbClr val="C4262E"/>
              </a:buClr>
              <a:buSzPct val="110000"/>
              <a:buFont typeface="Arial" panose="020B0604020202020204" pitchFamily="34" charset="0"/>
              <a:buChar char="•"/>
              <a:defRPr/>
            </a:pP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See the </a:t>
            </a:r>
            <a:r>
              <a:rPr lang="en-US" sz="18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full plan options comparison chart </a:t>
            </a: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on the</a:t>
            </a:r>
            <a:r>
              <a:rPr lang="en-US" sz="18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800"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Health Options &gt; Health webpage</a:t>
            </a:r>
          </a:p>
          <a:p>
            <a:pPr marL="0" lvl="2" indent="0" fontAlgn="base">
              <a:spcBef>
                <a:spcPct val="0"/>
              </a:spcBef>
              <a:buClr>
                <a:srgbClr val="C4262E"/>
              </a:buClr>
              <a:buSzPct val="110000"/>
              <a:buNone/>
              <a:defRPr/>
            </a:pPr>
            <a:endParaRPr lang="en-US" sz="1800" kern="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0" lvl="2" indent="0" fontAlgn="base">
              <a:spcBef>
                <a:spcPct val="0"/>
              </a:spcBef>
              <a:buClr>
                <a:srgbClr val="C4262E"/>
              </a:buClr>
              <a:buSzPct val="110000"/>
              <a:buNone/>
              <a:defRPr/>
            </a:pPr>
            <a:r>
              <a:rPr lang="en-US" sz="18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Comparison of the three plans:</a:t>
            </a:r>
          </a:p>
          <a:p>
            <a:pPr marL="280988" lvl="3" indent="-280988" fontAlgn="base">
              <a:spcBef>
                <a:spcPct val="0"/>
              </a:spcBef>
              <a:spcAft>
                <a:spcPts val="600"/>
              </a:spcAft>
              <a:buClr>
                <a:srgbClr val="C4262E"/>
              </a:buClr>
              <a:buSzPct val="110000"/>
              <a:buFont typeface="Arial" panose="020B0604020202020204" pitchFamily="34" charset="0"/>
              <a:buChar char="•"/>
              <a:defRPr/>
            </a:pPr>
            <a:r>
              <a:rPr lang="en-US" sz="1800" b="1"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Premier Preferred Provider Organization: </a:t>
            </a: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Higher monthly premium – but lower out-of-pocket costs for deductible, copays and coinsurance</a:t>
            </a:r>
          </a:p>
          <a:p>
            <a:pPr marL="280988" lvl="3" indent="-280988" fontAlgn="base">
              <a:spcBef>
                <a:spcPct val="0"/>
              </a:spcBef>
              <a:spcAft>
                <a:spcPts val="600"/>
              </a:spcAft>
              <a:buClr>
                <a:srgbClr val="C4262E"/>
              </a:buClr>
              <a:buSzPct val="110000"/>
              <a:buFont typeface="Arial" panose="020B0604020202020204" pitchFamily="34" charset="0"/>
              <a:buChar char="•"/>
              <a:defRPr/>
            </a:pPr>
            <a:r>
              <a:rPr lang="en-US" sz="1800" b="1"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Standard PPO: </a:t>
            </a: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Lower monthly premium than the Premier PPO – but higher out-of-pocket costs for deductible, copays and coinsurance</a:t>
            </a:r>
          </a:p>
          <a:p>
            <a:pPr marL="280988" lvl="2" indent="-280988" fontAlgn="base">
              <a:spcBef>
                <a:spcPct val="0"/>
              </a:spcBef>
              <a:spcAft>
                <a:spcPts val="600"/>
              </a:spcAft>
              <a:buClr>
                <a:srgbClr val="C4262E"/>
              </a:buClr>
              <a:buSzPct val="110000"/>
              <a:buFont typeface="Arial" panose="020B0604020202020204" pitchFamily="34" charset="0"/>
              <a:buChar char="•"/>
              <a:defRPr/>
            </a:pPr>
            <a:r>
              <a:rPr lang="en-US" sz="1800" b="1"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Consumer-driven Health plan with a health savings account, or CDHP/HSA: </a:t>
            </a: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Lowest monthly premium – but you pay your deductible first before the plan pays anything for most services. Then you pay coinsurance, not copays.</a:t>
            </a:r>
          </a:p>
          <a:p>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53601" y="5896099"/>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spTree>
    <p:extLst>
      <p:ext uri="{BB962C8B-B14F-4D97-AF65-F5344CB8AC3E}">
        <p14:creationId xmlns:p14="http://schemas.microsoft.com/office/powerpoint/2010/main" val="3018358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Health Plan Options</a:t>
            </a:r>
          </a:p>
        </p:txBody>
      </p:sp>
      <p:sp>
        <p:nvSpPr>
          <p:cNvPr id="3" name="Content Placeholder 2"/>
          <p:cNvSpPr>
            <a:spLocks noGrp="1"/>
          </p:cNvSpPr>
          <p:nvPr>
            <p:ph idx="1"/>
          </p:nvPr>
        </p:nvSpPr>
        <p:spPr>
          <a:xfrm>
            <a:off x="457200" y="1371600"/>
            <a:ext cx="11201400" cy="4863661"/>
          </a:xfrm>
        </p:spPr>
        <p:txBody>
          <a:bodyPr>
            <a:normAutofit/>
          </a:bodyPr>
          <a:lstStyle/>
          <a:p>
            <a:pPr marL="0" lvl="2" indent="0" fontAlgn="base">
              <a:spcBef>
                <a:spcPts val="600"/>
              </a:spcBef>
              <a:buClr>
                <a:srgbClr val="C4262E"/>
              </a:buClr>
              <a:buSzPct val="110000"/>
              <a:buNone/>
              <a:defRPr/>
            </a:pPr>
            <a:r>
              <a:rPr lang="en-US" sz="20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More about the </a:t>
            </a:r>
            <a:r>
              <a:rPr lang="en-US" sz="2000" b="1"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CDHP/HSA</a:t>
            </a:r>
            <a:endParaRPr lang="en-US" sz="2000" dirty="0"/>
          </a:p>
          <a:p>
            <a:pPr marL="225425" indent="-225425">
              <a:spcBef>
                <a:spcPts val="600"/>
              </a:spcBef>
            </a:pPr>
            <a:r>
              <a:rPr lang="en-US" dirty="0">
                <a:solidFill>
                  <a:schemeClr val="tx2"/>
                </a:solidFill>
              </a:rPr>
              <a:t>State puts $250 (employee only) or $500 (all other tiers) into your HSA </a:t>
            </a:r>
          </a:p>
          <a:p>
            <a:pPr marL="682625" lvl="1" indent="-219075">
              <a:spcBef>
                <a:spcPts val="600"/>
              </a:spcBef>
            </a:pPr>
            <a:r>
              <a:rPr lang="en-US" dirty="0">
                <a:solidFill>
                  <a:schemeClr val="tx2"/>
                </a:solidFill>
              </a:rPr>
              <a:t>This money applies to your yearly maximum contribution amount (see below)</a:t>
            </a:r>
          </a:p>
          <a:p>
            <a:pPr marL="682625" lvl="1" indent="-219075">
              <a:spcBef>
                <a:spcPts val="600"/>
              </a:spcBef>
            </a:pPr>
            <a:r>
              <a:rPr lang="en-US" dirty="0">
                <a:solidFill>
                  <a:schemeClr val="tx2"/>
                </a:solidFill>
              </a:rPr>
              <a:t>State HSA contribution is not available if your coverage starts Sept. 2, 2022, through Dec. 31, 2022</a:t>
            </a:r>
          </a:p>
          <a:p>
            <a:pPr marL="225425" indent="-225425">
              <a:spcBef>
                <a:spcPts val="600"/>
              </a:spcBef>
            </a:pPr>
            <a:r>
              <a:rPr lang="en-US" dirty="0">
                <a:solidFill>
                  <a:schemeClr val="tx2"/>
                </a:solidFill>
              </a:rPr>
              <a:t>The HSA can help you save for health care costs, you get tax benefits, the money rolls over each year and you keep the money if you leave/retire </a:t>
            </a:r>
          </a:p>
          <a:p>
            <a:pPr marL="225425" lvl="1" indent="-225425">
              <a:spcBef>
                <a:spcPts val="600"/>
              </a:spcBef>
              <a:buFont typeface="Arial" panose="020B0604020202020204" pitchFamily="34" charset="0"/>
              <a:buChar char="•"/>
            </a:pPr>
            <a:r>
              <a:rPr lang="en-US" sz="1800" dirty="0">
                <a:solidFill>
                  <a:schemeClr val="tx2"/>
                </a:solidFill>
              </a:rPr>
              <a:t>Learn more at tn.gov/PartnersForHealth under </a:t>
            </a:r>
            <a:r>
              <a:rPr lang="en-US" sz="1800" b="1" dirty="0">
                <a:solidFill>
                  <a:schemeClr val="tx1"/>
                </a:solidFill>
                <a:hlinkClick r:id="rId3">
                  <a:extLst>
                    <a:ext uri="{A12FA001-AC4F-418D-AE19-62706E023703}">
                      <ahyp:hlinkClr xmlns:ahyp="http://schemas.microsoft.com/office/drawing/2018/hyperlinkcolor" val="tx"/>
                    </a:ext>
                  </a:extLst>
                </a:hlinkClick>
              </a:rPr>
              <a:t>CDHP/HSA Insurance Options </a:t>
            </a:r>
            <a:endParaRPr lang="en-US" sz="1800" b="1" dirty="0">
              <a:solidFill>
                <a:schemeClr val="tx1"/>
              </a:solidFill>
            </a:endParaRPr>
          </a:p>
          <a:p>
            <a:pPr marL="457200" lvl="1" indent="0">
              <a:spcBef>
                <a:spcPts val="600"/>
              </a:spcBef>
              <a:buNone/>
            </a:pPr>
            <a:endParaRPr lang="en-US" dirty="0">
              <a:solidFill>
                <a:schemeClr val="tx1"/>
              </a:solidFill>
            </a:endParaRPr>
          </a:p>
          <a:p>
            <a:pPr marL="0" indent="0">
              <a:spcBef>
                <a:spcPts val="600"/>
              </a:spcBef>
              <a:buNone/>
            </a:pPr>
            <a:r>
              <a:rPr lang="en-US" b="1" dirty="0">
                <a:solidFill>
                  <a:schemeClr val="tx2"/>
                </a:solidFill>
              </a:rPr>
              <a:t>HSA IRS max contributions </a:t>
            </a:r>
            <a:r>
              <a:rPr lang="en-US" dirty="0">
                <a:solidFill>
                  <a:schemeClr val="tx2"/>
                </a:solidFill>
              </a:rPr>
              <a:t>– there are limits on how much money you can put in your HSA each year: </a:t>
            </a:r>
            <a:endParaRPr lang="en-US" b="1" dirty="0">
              <a:solidFill>
                <a:schemeClr val="tx2"/>
              </a:solidFill>
            </a:endParaRPr>
          </a:p>
          <a:p>
            <a:pPr marL="285750" lvl="1">
              <a:spcBef>
                <a:spcPts val="600"/>
              </a:spcBef>
              <a:buFont typeface="Arial" panose="020B0604020202020204" pitchFamily="34" charset="0"/>
              <a:buChar char="•"/>
            </a:pPr>
            <a:r>
              <a:rPr lang="en-US" dirty="0">
                <a:solidFill>
                  <a:schemeClr val="tx2"/>
                </a:solidFill>
              </a:rPr>
              <a:t>$3,650 for employee-only coverage in 2022 </a:t>
            </a:r>
          </a:p>
          <a:p>
            <a:pPr marL="285750" lvl="1">
              <a:spcBef>
                <a:spcPts val="600"/>
              </a:spcBef>
              <a:buFont typeface="Arial" panose="020B0604020202020204" pitchFamily="34" charset="0"/>
              <a:buChar char="•"/>
            </a:pPr>
            <a:r>
              <a:rPr lang="en-US" dirty="0">
                <a:solidFill>
                  <a:schemeClr val="tx2"/>
                </a:solidFill>
              </a:rPr>
              <a:t>$7,300 for all other family tiers in 2022</a:t>
            </a:r>
          </a:p>
          <a:p>
            <a:pPr marL="285750" lvl="1">
              <a:spcBef>
                <a:spcPts val="600"/>
              </a:spcBef>
              <a:buFont typeface="Arial" panose="020B0604020202020204" pitchFamily="34" charset="0"/>
              <a:buChar char="•"/>
            </a:pPr>
            <a:r>
              <a:rPr lang="en-US" dirty="0">
                <a:solidFill>
                  <a:schemeClr val="tx2"/>
                </a:solidFill>
              </a:rPr>
              <a:t>Members 55 or older can contribute $1,000 more each year</a:t>
            </a:r>
          </a:p>
          <a:p>
            <a:pPr marL="0" lvl="1" indent="0">
              <a:spcBef>
                <a:spcPts val="600"/>
              </a:spcBef>
              <a:buNone/>
            </a:pPr>
            <a:r>
              <a:rPr lang="en-US" dirty="0">
                <a:solidFill>
                  <a:schemeClr val="tx2"/>
                </a:solidFill>
              </a:rPr>
              <a:t>These limits include the $250/$500 you receive from your employer and any wellness incentive funds you may earn and add to your account (state only)</a:t>
            </a:r>
          </a:p>
        </p:txBody>
      </p:sp>
      <p:pic>
        <p:nvPicPr>
          <p:cNvPr id="4"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982201" y="5764924"/>
            <a:ext cx="1828799" cy="788276"/>
          </a:xfrm>
          <a:prstGeom prst="rect">
            <a:avLst/>
          </a:prstGeom>
        </p:spPr>
      </p:pic>
      <p:sp>
        <p:nvSpPr>
          <p:cNvPr id="5" name="TextBox 5"/>
          <p:cNvSpPr txBox="1">
            <a:spLocks noChangeArrowheads="1"/>
          </p:cNvSpPr>
          <p:nvPr/>
        </p:nvSpPr>
        <p:spPr bwMode="auto">
          <a:xfrm>
            <a:off x="381000" y="63200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spTree>
    <p:extLst>
      <p:ext uri="{BB962C8B-B14F-4D97-AF65-F5344CB8AC3E}">
        <p14:creationId xmlns:p14="http://schemas.microsoft.com/office/powerpoint/2010/main" val="1194879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More CDHP/HSA Information</a:t>
            </a:r>
          </a:p>
        </p:txBody>
      </p:sp>
      <p:sp>
        <p:nvSpPr>
          <p:cNvPr id="3" name="Content Placeholder 2"/>
          <p:cNvSpPr>
            <a:spLocks noGrp="1"/>
          </p:cNvSpPr>
          <p:nvPr>
            <p:ph idx="1"/>
          </p:nvPr>
        </p:nvSpPr>
        <p:spPr>
          <a:xfrm>
            <a:off x="304801" y="1447801"/>
            <a:ext cx="11582398" cy="4419604"/>
          </a:xfrm>
        </p:spPr>
        <p:txBody>
          <a:bodyPr>
            <a:normAutofit/>
          </a:bodyPr>
          <a:lstStyle/>
          <a:p>
            <a:pPr marL="225425" indent="-225425">
              <a:spcBef>
                <a:spcPts val="600"/>
              </a:spcBef>
              <a:spcAft>
                <a:spcPts val="600"/>
              </a:spcAft>
            </a:pPr>
            <a:r>
              <a:rPr lang="en-US" b="1" dirty="0">
                <a:solidFill>
                  <a:schemeClr val="tx2"/>
                </a:solidFill>
              </a:rPr>
              <a:t>Important! </a:t>
            </a:r>
            <a:r>
              <a:rPr lang="en-US" dirty="0">
                <a:solidFill>
                  <a:schemeClr val="tx2"/>
                </a:solidFill>
              </a:rPr>
              <a:t>Your full HSA contribution is </a:t>
            </a:r>
            <a:r>
              <a:rPr lang="en-US" b="1" dirty="0">
                <a:solidFill>
                  <a:srgbClr val="C00000"/>
                </a:solidFill>
              </a:rPr>
              <a:t>not</a:t>
            </a:r>
            <a:r>
              <a:rPr lang="en-US" dirty="0">
                <a:solidFill>
                  <a:schemeClr val="tx1"/>
                </a:solidFill>
              </a:rPr>
              <a:t> </a:t>
            </a:r>
            <a:r>
              <a:rPr lang="en-US" dirty="0">
                <a:solidFill>
                  <a:schemeClr val="tx2"/>
                </a:solidFill>
              </a:rPr>
              <a:t>available upfront after you enroll. Your pledged amount is taken out of each paycheck. You may only spend the money in your HSA at the time of service or care. You can pay out of your own pocket for services and pay yourself back later with funds from your HSA. </a:t>
            </a:r>
          </a:p>
          <a:p>
            <a:pPr marL="225425" indent="-225425">
              <a:spcBef>
                <a:spcPts val="600"/>
              </a:spcBef>
              <a:spcAft>
                <a:spcPts val="600"/>
              </a:spcAft>
            </a:pPr>
            <a:r>
              <a:rPr lang="en-US" b="1" dirty="0">
                <a:solidFill>
                  <a:schemeClr val="tx2"/>
                </a:solidFill>
              </a:rPr>
              <a:t>Debit card: </a:t>
            </a:r>
            <a:r>
              <a:rPr lang="en-US" dirty="0">
                <a:solidFill>
                  <a:schemeClr val="tx2"/>
                </a:solidFill>
              </a:rPr>
              <a:t>Newly enrolled CDHP/HSA members get a debit card from Optum Financial to use for qualified expenses.  </a:t>
            </a:r>
            <a:endParaRPr lang="en-US" b="1" dirty="0">
              <a:solidFill>
                <a:schemeClr val="tx2"/>
              </a:solidFill>
            </a:endParaRPr>
          </a:p>
          <a:p>
            <a:pPr marL="225425" indent="-225425">
              <a:spcBef>
                <a:spcPts val="600"/>
              </a:spcBef>
              <a:spcAft>
                <a:spcPts val="600"/>
              </a:spcAft>
            </a:pPr>
            <a:r>
              <a:rPr lang="en-US" dirty="0">
                <a:solidFill>
                  <a:schemeClr val="tx2"/>
                </a:solidFill>
              </a:rPr>
              <a:t>If you enroll in Social Security at age 65, you will automatically be enrolled in Medicare Part A. If enrolled in a CDHP, this may have tax consequences and affect your HSA contribution. Consult with your tax advisor for advice.</a:t>
            </a:r>
          </a:p>
          <a:p>
            <a:pPr>
              <a:spcBef>
                <a:spcPts val="600"/>
              </a:spcBef>
            </a:pPr>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058400" y="5842543"/>
            <a:ext cx="1828799" cy="788276"/>
          </a:xfrm>
          <a:prstGeom prst="rect">
            <a:avLst/>
          </a:prstGeom>
        </p:spPr>
      </p:pic>
      <p:sp>
        <p:nvSpPr>
          <p:cNvPr id="5" name="TextBox 5"/>
          <p:cNvSpPr txBox="1">
            <a:spLocks noChangeArrowheads="1"/>
          </p:cNvSpPr>
          <p:nvPr/>
        </p:nvSpPr>
        <p:spPr bwMode="auto">
          <a:xfrm>
            <a:off x="609600" y="6239268"/>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spTree>
    <p:extLst>
      <p:ext uri="{BB962C8B-B14F-4D97-AF65-F5344CB8AC3E}">
        <p14:creationId xmlns:p14="http://schemas.microsoft.com/office/powerpoint/2010/main" val="1613360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CDHP/HSA and FSA Restrictions </a:t>
            </a:r>
          </a:p>
        </p:txBody>
      </p:sp>
      <p:sp>
        <p:nvSpPr>
          <p:cNvPr id="3" name="Content Placeholder 2"/>
          <p:cNvSpPr>
            <a:spLocks noGrp="1"/>
          </p:cNvSpPr>
          <p:nvPr>
            <p:ph idx="1"/>
          </p:nvPr>
        </p:nvSpPr>
        <p:spPr>
          <a:xfrm>
            <a:off x="457200" y="1524000"/>
            <a:ext cx="11049000" cy="4648199"/>
          </a:xfrm>
        </p:spPr>
        <p:txBody>
          <a:bodyPr>
            <a:normAutofit lnSpcReduction="10000"/>
          </a:bodyPr>
          <a:lstStyle/>
          <a:p>
            <a:pPr marL="0" indent="0">
              <a:buNone/>
            </a:pPr>
            <a:r>
              <a:rPr lang="en-US" sz="2000" b="1" dirty="0">
                <a:solidFill>
                  <a:schemeClr val="tx2"/>
                </a:solidFill>
              </a:rPr>
              <a:t>CDHP/HSA restrictions: </a:t>
            </a:r>
            <a:r>
              <a:rPr lang="en-US" sz="2000" dirty="0">
                <a:solidFill>
                  <a:schemeClr val="tx2"/>
                </a:solidFill>
              </a:rPr>
              <a:t>You </a:t>
            </a:r>
            <a:r>
              <a:rPr lang="en-US" sz="2000" b="1" dirty="0">
                <a:solidFill>
                  <a:schemeClr val="tx2"/>
                </a:solidFill>
              </a:rPr>
              <a:t>cannot</a:t>
            </a:r>
            <a:r>
              <a:rPr lang="en-US" sz="2000" dirty="0">
                <a:solidFill>
                  <a:schemeClr val="tx2"/>
                </a:solidFill>
              </a:rPr>
              <a:t> enroll in a CDHP if:</a:t>
            </a:r>
          </a:p>
          <a:p>
            <a:pPr marL="225425" indent="-225425">
              <a:spcBef>
                <a:spcPts val="600"/>
              </a:spcBef>
              <a:spcAft>
                <a:spcPts val="600"/>
              </a:spcAft>
            </a:pPr>
            <a:r>
              <a:rPr lang="en-US" dirty="0">
                <a:solidFill>
                  <a:schemeClr val="tx2"/>
                </a:solidFill>
              </a:rPr>
              <a:t>You are also enrolled in another medical plan, including a PPO, your spouse’s plan or any government plan (e.g., Medicare A and/or B, Medicaid, TRICARE or Social Security benefits)</a:t>
            </a:r>
          </a:p>
          <a:p>
            <a:pPr marL="225425" indent="-225425">
              <a:spcBef>
                <a:spcPts val="600"/>
              </a:spcBef>
              <a:spcAft>
                <a:spcPts val="600"/>
              </a:spcAft>
            </a:pPr>
            <a:r>
              <a:rPr lang="en-US" dirty="0">
                <a:solidFill>
                  <a:schemeClr val="tx2"/>
                </a:solidFill>
              </a:rPr>
              <a:t>You have received Department of Veterans Affairs benefits within the past three months, except for preventive care. If you are a veteran with a disability rating from the VA, this exclusion does not apply. If you are eligible for VA medical benefits but did not receive benefits during the preceding three months, you can enroll in and make contributions to your HSA. If you receive VA benefits in the future, you are not entitled to contribute to your account for another three months. However, if your veteran’s hospital care or medical service was for a service-connected disability, you may contribute to your HSA </a:t>
            </a:r>
          </a:p>
          <a:p>
            <a:pPr marL="225425" indent="-225425">
              <a:spcBef>
                <a:spcPts val="600"/>
              </a:spcBef>
              <a:spcAft>
                <a:spcPts val="600"/>
              </a:spcAft>
            </a:pPr>
            <a:r>
              <a:rPr lang="en-US" dirty="0">
                <a:solidFill>
                  <a:schemeClr val="tx2"/>
                </a:solidFill>
              </a:rPr>
              <a:t>You have received care from the Indian Health Services within the past three months</a:t>
            </a:r>
          </a:p>
          <a:p>
            <a:pPr marL="0" indent="0">
              <a:buNone/>
            </a:pPr>
            <a:endParaRPr lang="en-US" b="1" dirty="0">
              <a:solidFill>
                <a:schemeClr val="tx2"/>
              </a:solidFill>
            </a:endParaRPr>
          </a:p>
          <a:p>
            <a:pPr marL="0" indent="0">
              <a:buNone/>
            </a:pPr>
            <a:r>
              <a:rPr lang="en-US" b="1" dirty="0">
                <a:solidFill>
                  <a:schemeClr val="tx2"/>
                </a:solidFill>
              </a:rPr>
              <a:t>HSA/FSA restrictions: </a:t>
            </a:r>
            <a:r>
              <a:rPr lang="en-US" dirty="0">
                <a:solidFill>
                  <a:schemeClr val="tx2"/>
                </a:solidFill>
              </a:rPr>
              <a:t>You </a:t>
            </a:r>
            <a:r>
              <a:rPr lang="en-US" b="1" dirty="0">
                <a:solidFill>
                  <a:schemeClr val="tx2"/>
                </a:solidFill>
              </a:rPr>
              <a:t>cannot </a:t>
            </a:r>
            <a:r>
              <a:rPr lang="en-US" dirty="0">
                <a:solidFill>
                  <a:schemeClr val="tx2"/>
                </a:solidFill>
              </a:rPr>
              <a:t>enroll in the CDHP/HSA if either you or your spouse have a medical FSA or a health reimbursement account, known as an HRA, at either employer. If you have one available, you can enroll in a limited purpose FSA for dental and vision costs.</a:t>
            </a:r>
          </a:p>
          <a:p>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77047" y="5889679"/>
            <a:ext cx="1828799" cy="788276"/>
          </a:xfrm>
          <a:prstGeom prst="rect">
            <a:avLst/>
          </a:prstGeom>
        </p:spPr>
      </p:pic>
      <p:sp>
        <p:nvSpPr>
          <p:cNvPr id="5" name="TextBox 5"/>
          <p:cNvSpPr txBox="1">
            <a:spLocks noChangeArrowheads="1"/>
          </p:cNvSpPr>
          <p:nvPr/>
        </p:nvSpPr>
        <p:spPr bwMode="auto">
          <a:xfrm>
            <a:off x="838200" y="6370319"/>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tn.gov/PartnersForHealth</a:t>
            </a:r>
          </a:p>
        </p:txBody>
      </p:sp>
    </p:spTree>
    <p:extLst>
      <p:ext uri="{BB962C8B-B14F-4D97-AF65-F5344CB8AC3E}">
        <p14:creationId xmlns:p14="http://schemas.microsoft.com/office/powerpoint/2010/main" val="2606624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Carrier Networks</a:t>
            </a:r>
          </a:p>
        </p:txBody>
      </p:sp>
      <p:sp>
        <p:nvSpPr>
          <p:cNvPr id="3" name="Content Placeholder 2"/>
          <p:cNvSpPr>
            <a:spLocks noGrp="1"/>
          </p:cNvSpPr>
          <p:nvPr>
            <p:ph idx="1"/>
          </p:nvPr>
        </p:nvSpPr>
        <p:spPr>
          <a:xfrm>
            <a:off x="381000" y="1447800"/>
            <a:ext cx="11506200" cy="4595817"/>
          </a:xfrm>
        </p:spPr>
        <p:txBody>
          <a:bodyPr>
            <a:normAutofit/>
          </a:bodyPr>
          <a:lstStyle/>
          <a:p>
            <a:pPr marL="0" indent="0" fontAlgn="base">
              <a:spcBef>
                <a:spcPts val="600"/>
              </a:spcBef>
              <a:spcAft>
                <a:spcPct val="0"/>
              </a:spcAft>
              <a:buClrTx/>
              <a:buNone/>
              <a:defRPr/>
            </a:pPr>
            <a:r>
              <a:rPr lang="en-US" sz="2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Choose between four carrier networks for your medical care</a:t>
            </a:r>
          </a:p>
          <a:p>
            <a:pPr marL="225425" lvl="2" indent="-225425" fontAlgn="base">
              <a:spcBef>
                <a:spcPts val="600"/>
              </a:spcBef>
              <a:spcAft>
                <a:spcPct val="0"/>
              </a:spcAft>
              <a:buClr>
                <a:srgbClr val="C00000"/>
              </a:buClr>
              <a:buFont typeface="Arial" panose="020B0604020202020204" pitchFamily="34" charset="0"/>
              <a:buChar char="•"/>
            </a:pPr>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Each </a:t>
            </a:r>
            <a:r>
              <a:rPr lang="en-US" sz="1800" b="0" i="0" u="non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network</a:t>
            </a:r>
            <a:r>
              <a:rPr lang="en-US" sz="180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en-US" sz="1800" b="0" i="0" u="non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has providers </a:t>
            </a:r>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(doctors, hospitals, facilities) throughout Tennessee and across the country.</a:t>
            </a:r>
            <a:r>
              <a:rPr lang="en-US" sz="1800" b="0"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marL="0" lvl="3" indent="0" fontAlgn="base">
              <a:spcBef>
                <a:spcPts val="600"/>
              </a:spcBef>
              <a:spcAft>
                <a:spcPct val="0"/>
              </a:spcAft>
              <a:buClr>
                <a:srgbClr val="C00000"/>
              </a:buClr>
              <a:buNone/>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lvl="3" indent="0" fontAlgn="base">
              <a:spcBef>
                <a:spcPts val="600"/>
              </a:spcBef>
              <a:spcAft>
                <a:spcPct val="0"/>
              </a:spcAft>
              <a:buClr>
                <a:srgbClr val="C00000"/>
              </a:buClr>
              <a:buNone/>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lvl="3" indent="0" fontAlgn="base">
              <a:spcBef>
                <a:spcPts val="600"/>
              </a:spcBef>
              <a:spcAft>
                <a:spcPct val="0"/>
              </a:spcAft>
              <a:buClr>
                <a:srgbClr val="C00000"/>
              </a:buClr>
              <a:buNone/>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lvl="3" indent="0" fontAlgn="base">
              <a:spcBef>
                <a:spcPts val="600"/>
              </a:spcBef>
              <a:spcAft>
                <a:spcPct val="0"/>
              </a:spcAft>
              <a:buClr>
                <a:srgbClr val="C00000"/>
              </a:buClr>
              <a:buNone/>
            </a:pPr>
            <a:endPar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lvl="3" indent="0" fontAlgn="base">
              <a:spcBef>
                <a:spcPts val="600"/>
              </a:spcBef>
              <a:spcAft>
                <a:spcPct val="0"/>
              </a:spcAft>
              <a:buClr>
                <a:srgbClr val="C00000"/>
              </a:buClr>
              <a:buNone/>
            </a:pPr>
            <a:endPar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lvl="3" indent="0" fontAlgn="base">
              <a:spcBef>
                <a:spcPts val="600"/>
              </a:spcBef>
              <a:spcAft>
                <a:spcPct val="0"/>
              </a:spcAft>
              <a:buClr>
                <a:srgbClr val="C00000"/>
              </a:buClr>
              <a:buNone/>
            </a:pPr>
            <a:r>
              <a:rPr lang="en-US"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BCBST Network S </a:t>
            </a:r>
            <a:r>
              <a:rPr lang="en-US" sz="1600"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Cigna LocalPlus </a:t>
            </a:r>
            <a:r>
              <a:rPr lang="en-US" sz="1600" dirty="0">
                <a:solidFill>
                  <a:schemeClr val="tx2"/>
                </a:solidFill>
                <a:latin typeface="Open Sans" panose="020B0606030504020204" pitchFamily="34" charset="0"/>
                <a:ea typeface="Open Sans" panose="020B0606030504020204" pitchFamily="34" charset="0"/>
                <a:cs typeface="Open Sans" panose="020B0606030504020204" pitchFamily="34" charset="0"/>
              </a:rPr>
              <a:t>networks do not include all the hospitals and providers found in the broad networks to keep your premiums, claim costs and rate increases low.</a:t>
            </a:r>
          </a:p>
          <a:p>
            <a:pPr marL="0" lvl="3" indent="0" fontAlgn="base">
              <a:spcBef>
                <a:spcPts val="600"/>
              </a:spcBef>
              <a:spcAft>
                <a:spcPct val="0"/>
              </a:spcAft>
              <a:buClr>
                <a:srgbClr val="C00000"/>
              </a:buClr>
              <a:buNone/>
            </a:pPr>
            <a:r>
              <a:rPr lang="en-US"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BCBST Network P </a:t>
            </a:r>
            <a:r>
              <a:rPr lang="en-US" sz="1600"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Cigna OAP</a:t>
            </a:r>
            <a:r>
              <a:rPr lang="en-US" sz="1600" dirty="0">
                <a:solidFill>
                  <a:schemeClr val="tx2"/>
                </a:solidFill>
                <a:latin typeface="Open Sans" panose="020B0606030504020204" pitchFamily="34" charset="0"/>
                <a:ea typeface="Open Sans" panose="020B0606030504020204" pitchFamily="34" charset="0"/>
                <a:cs typeface="Open Sans" panose="020B0606030504020204" pitchFamily="34" charset="0"/>
              </a:rPr>
              <a:t> broad networks give you more hospital choices but have an additional monthly cost* added to your monthly premium. You may also pay more per claim because the costs for services in these networks are generally higher than the narrow networks. </a:t>
            </a:r>
          </a:p>
          <a:p>
            <a:pPr marL="0" lvl="3" indent="0" fontAlgn="base">
              <a:spcBef>
                <a:spcPts val="600"/>
              </a:spcBef>
              <a:spcAft>
                <a:spcPct val="0"/>
              </a:spcAft>
              <a:buClr>
                <a:srgbClr val="C00000"/>
              </a:buClr>
              <a:buNone/>
            </a:pPr>
            <a:r>
              <a:rPr lang="en-US" sz="1600" dirty="0">
                <a:solidFill>
                  <a:schemeClr val="tx2"/>
                </a:solidFill>
                <a:latin typeface="Open Sans" panose="020B0606030504020204" pitchFamily="34" charset="0"/>
                <a:ea typeface="Open Sans" panose="020B0606030504020204" pitchFamily="34" charset="0"/>
                <a:cs typeface="Open Sans" panose="020B0606030504020204" pitchFamily="34" charset="0"/>
              </a:rPr>
              <a:t>*Additional monthly premium cost: $65 more each month for employee only or employee + child(ren) coverage; $130 more each month for employee + spouse or employee + spouse + child(ren) coverage</a:t>
            </a:r>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53601" y="5782266"/>
            <a:ext cx="1828799" cy="788276"/>
          </a:xfrm>
          <a:prstGeom prst="rect">
            <a:avLst/>
          </a:prstGeom>
        </p:spPr>
      </p:pic>
      <p:sp>
        <p:nvSpPr>
          <p:cNvPr id="5" name="TextBox 5"/>
          <p:cNvSpPr txBox="1">
            <a:spLocks noChangeArrowheads="1"/>
          </p:cNvSpPr>
          <p:nvPr/>
        </p:nvSpPr>
        <p:spPr bwMode="auto">
          <a:xfrm>
            <a:off x="609600" y="6419850"/>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tn.gov/PartnersForHealth</a:t>
            </a:r>
          </a:p>
        </p:txBody>
      </p:sp>
      <p:graphicFrame>
        <p:nvGraphicFramePr>
          <p:cNvPr id="6" name="Table 6">
            <a:extLst>
              <a:ext uri="{FF2B5EF4-FFF2-40B4-BE49-F238E27FC236}">
                <a16:creationId xmlns:a16="http://schemas.microsoft.com/office/drawing/2014/main" id="{EFFA360E-FDD8-49A2-B8BC-51D7E4D0C313}"/>
              </a:ext>
            </a:extLst>
          </p:cNvPr>
          <p:cNvGraphicFramePr>
            <a:graphicFrameLocks noGrp="1"/>
          </p:cNvGraphicFramePr>
          <p:nvPr>
            <p:extLst>
              <p:ext uri="{D42A27DB-BD31-4B8C-83A1-F6EECF244321}">
                <p14:modId xmlns:p14="http://schemas.microsoft.com/office/powerpoint/2010/main" val="2010190602"/>
              </p:ext>
            </p:extLst>
          </p:nvPr>
        </p:nvGraphicFramePr>
        <p:xfrm>
          <a:off x="2070100" y="2362200"/>
          <a:ext cx="8128000" cy="128016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2304231842"/>
                    </a:ext>
                  </a:extLst>
                </a:gridCol>
                <a:gridCol w="4064000">
                  <a:extLst>
                    <a:ext uri="{9D8B030D-6E8A-4147-A177-3AD203B41FA5}">
                      <a16:colId xmlns:a16="http://schemas.microsoft.com/office/drawing/2014/main" val="2747375440"/>
                    </a:ext>
                  </a:extLst>
                </a:gridCol>
              </a:tblGrid>
              <a:tr h="230349">
                <a:tc>
                  <a:txBody>
                    <a:bodyPr/>
                    <a:lstStyle/>
                    <a:p>
                      <a:pPr marL="225425" lvl="2" indent="-225425" fontAlgn="base">
                        <a:spcBef>
                          <a:spcPts val="600"/>
                        </a:spcBef>
                        <a:spcAft>
                          <a:spcPct val="0"/>
                        </a:spcAft>
                        <a:buClr>
                          <a:srgbClr val="C00000"/>
                        </a:buClr>
                        <a:buFont typeface="Arial" panose="020B0604020202020204" pitchFamily="34" charset="0"/>
                        <a:buChar char="•"/>
                      </a:pPr>
                      <a:r>
                        <a:rPr lang="en-US" sz="18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BlueCross BlueShield</a:t>
                      </a:r>
                    </a:p>
                    <a:p>
                      <a:pPr marL="682625" lvl="3" indent="-225425" fontAlgn="base">
                        <a:spcBef>
                          <a:spcPts val="600"/>
                        </a:spcBef>
                        <a:spcAft>
                          <a:spcPct val="0"/>
                        </a:spcAft>
                        <a:buClr>
                          <a:srgbClr val="C00000"/>
                        </a:buClr>
                        <a:buFont typeface="Arial" panose="020B0604020202020204" pitchFamily="34" charset="0"/>
                        <a:buChar char="•"/>
                      </a:pPr>
                      <a:r>
                        <a:rPr lang="en-US"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Network S</a:t>
                      </a:r>
                    </a:p>
                    <a:p>
                      <a:pPr marL="682625" lvl="3" indent="-225425" fontAlgn="base">
                        <a:spcBef>
                          <a:spcPts val="600"/>
                        </a:spcBef>
                        <a:spcAft>
                          <a:spcPct val="0"/>
                        </a:spcAft>
                        <a:buClr>
                          <a:srgbClr val="C00000"/>
                        </a:buClr>
                        <a:buFont typeface="Arial" panose="020B0604020202020204" pitchFamily="34" charset="0"/>
                        <a:buChar char="•"/>
                      </a:pPr>
                      <a:r>
                        <a:rPr lang="en-US"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Network P*</a:t>
                      </a:r>
                    </a:p>
                    <a:p>
                      <a:endParaRPr lang="en-US" dirty="0"/>
                    </a:p>
                  </a:txBody>
                  <a:tcPr/>
                </a:tc>
                <a:tc>
                  <a:txBody>
                    <a:bodyPr/>
                    <a:lstStyle/>
                    <a:p>
                      <a:pPr marL="225425" lvl="2" indent="-225425" fontAlgn="base">
                        <a:spcBef>
                          <a:spcPts val="600"/>
                        </a:spcBef>
                        <a:spcAft>
                          <a:spcPct val="0"/>
                        </a:spcAft>
                        <a:buClr>
                          <a:srgbClr val="C00000"/>
                        </a:buClr>
                        <a:buFont typeface="Arial" panose="020B0604020202020204" pitchFamily="34" charset="0"/>
                        <a:buChar char="•"/>
                      </a:pPr>
                      <a:r>
                        <a:rPr lang="en-US" sz="18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Cigna</a:t>
                      </a:r>
                    </a:p>
                    <a:p>
                      <a:pPr marL="682625" lvl="3" indent="-225425" fontAlgn="base">
                        <a:spcBef>
                          <a:spcPts val="600"/>
                        </a:spcBef>
                        <a:spcAft>
                          <a:spcPct val="0"/>
                        </a:spcAft>
                        <a:buClr>
                          <a:srgbClr val="C00000"/>
                        </a:buClr>
                        <a:buFont typeface="Arial" panose="020B0604020202020204" pitchFamily="34" charset="0"/>
                        <a:buChar char="•"/>
                      </a:pPr>
                      <a:r>
                        <a:rPr lang="en-US"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LocalPlus</a:t>
                      </a:r>
                    </a:p>
                    <a:p>
                      <a:pPr marL="682625" lvl="3" indent="-225425" fontAlgn="base">
                        <a:spcBef>
                          <a:spcPts val="600"/>
                        </a:spcBef>
                        <a:spcAft>
                          <a:spcPct val="0"/>
                        </a:spcAft>
                        <a:buClr>
                          <a:srgbClr val="C00000"/>
                        </a:buClr>
                        <a:buFont typeface="Arial" panose="020B0604020202020204" pitchFamily="34" charset="0"/>
                        <a:buChar char="•"/>
                      </a:pPr>
                      <a:r>
                        <a:rPr lang="en-US"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Open Access Plus*</a:t>
                      </a:r>
                    </a:p>
                    <a:p>
                      <a:endParaRPr lang="en-US" dirty="0"/>
                    </a:p>
                  </a:txBody>
                  <a:tcPr/>
                </a:tc>
                <a:extLst>
                  <a:ext uri="{0D108BD9-81ED-4DB2-BD59-A6C34878D82A}">
                    <a16:rowId xmlns:a16="http://schemas.microsoft.com/office/drawing/2014/main" val="869912173"/>
                  </a:ext>
                </a:extLst>
              </a:tr>
            </a:tbl>
          </a:graphicData>
        </a:graphic>
      </p:graphicFrame>
    </p:spTree>
    <p:extLst>
      <p:ext uri="{BB962C8B-B14F-4D97-AF65-F5344CB8AC3E}">
        <p14:creationId xmlns:p14="http://schemas.microsoft.com/office/powerpoint/2010/main" val="4177621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3177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Topics</a:t>
            </a:r>
          </a:p>
        </p:txBody>
      </p:sp>
      <p:sp>
        <p:nvSpPr>
          <p:cNvPr id="3" name="Content Placeholder 2"/>
          <p:cNvSpPr>
            <a:spLocks noGrp="1"/>
          </p:cNvSpPr>
          <p:nvPr>
            <p:ph idx="1"/>
          </p:nvPr>
        </p:nvSpPr>
        <p:spPr>
          <a:xfrm>
            <a:off x="381000" y="1371600"/>
            <a:ext cx="10972800" cy="4648199"/>
          </a:xfrm>
        </p:spPr>
        <p:txBody>
          <a:bodyPr>
            <a:normAutofit/>
          </a:bodyPr>
          <a:lstStyle/>
          <a:p>
            <a:pPr marL="0" indent="0">
              <a:buNone/>
            </a:pPr>
            <a:endParaRPr lang="en-US" sz="2000" b="1" dirty="0">
              <a:solidFill>
                <a:schemeClr val="tx1"/>
              </a:solidFill>
            </a:endParaRPr>
          </a:p>
          <a:p>
            <a:pPr marL="225425" indent="-225425"/>
            <a:r>
              <a:rPr lang="en-US" sz="2000" b="1" dirty="0">
                <a:solidFill>
                  <a:schemeClr val="tx2"/>
                </a:solidFill>
              </a:rPr>
              <a:t>General Information (slides 3-4)</a:t>
            </a:r>
          </a:p>
          <a:p>
            <a:pPr marL="225425" indent="-225425"/>
            <a:r>
              <a:rPr lang="en-US" sz="2000" b="1" dirty="0">
                <a:solidFill>
                  <a:schemeClr val="tx2"/>
                </a:solidFill>
              </a:rPr>
              <a:t>Resources and Help (slides 5-8)</a:t>
            </a:r>
          </a:p>
          <a:p>
            <a:pPr marL="225425" indent="-225425"/>
            <a:r>
              <a:rPr lang="en-US" sz="2000" b="1" dirty="0">
                <a:solidFill>
                  <a:schemeClr val="tx2"/>
                </a:solidFill>
              </a:rPr>
              <a:t>Eligibility and Enrollment Information (slides 9-14)</a:t>
            </a:r>
          </a:p>
          <a:p>
            <a:pPr marL="225425" indent="-225425"/>
            <a:r>
              <a:rPr lang="en-US" sz="2000" b="1" dirty="0">
                <a:solidFill>
                  <a:schemeClr val="tx2"/>
                </a:solidFill>
              </a:rPr>
              <a:t>Health Plan Options/Premiums/Costs (slides 15-23)</a:t>
            </a:r>
          </a:p>
          <a:p>
            <a:pPr marL="225425" indent="-225425"/>
            <a:r>
              <a:rPr lang="en-US" sz="2000" b="1" dirty="0">
                <a:solidFill>
                  <a:schemeClr val="tx2"/>
                </a:solidFill>
              </a:rPr>
              <a:t>Benefits Included with Health Plan (slides 24-30)</a:t>
            </a:r>
          </a:p>
          <a:p>
            <a:pPr marL="225425" indent="-225425"/>
            <a:r>
              <a:rPr lang="en-US" sz="2000" b="1" dirty="0">
                <a:solidFill>
                  <a:schemeClr val="tx2"/>
                </a:solidFill>
              </a:rPr>
              <a:t>Other Benefits/Premiums (slides 31-41)</a:t>
            </a:r>
          </a:p>
          <a:p>
            <a:pPr marL="225425" indent="-225425"/>
            <a:r>
              <a:rPr lang="en-US" sz="2000" b="1" dirty="0">
                <a:solidFill>
                  <a:schemeClr val="tx2"/>
                </a:solidFill>
              </a:rPr>
              <a:t>Enrolling in Benefits/Using ESS (slides 42-43)</a:t>
            </a:r>
          </a:p>
          <a:p>
            <a:pPr marL="225425" indent="-225425"/>
            <a:r>
              <a:rPr lang="en-US" sz="2000" b="1" dirty="0">
                <a:solidFill>
                  <a:schemeClr val="tx2"/>
                </a:solidFill>
              </a:rPr>
              <a:t>Other Important Information (slides 44-48)</a:t>
            </a:r>
          </a:p>
          <a:p>
            <a:pPr marL="625475" lvl="1" indent="-225425"/>
            <a:r>
              <a:rPr lang="en-US" sz="1800" b="1" dirty="0">
                <a:solidFill>
                  <a:schemeClr val="tx2"/>
                </a:solidFill>
              </a:rPr>
              <a:t>Premium information/ID cards</a:t>
            </a:r>
          </a:p>
          <a:p>
            <a:pPr marL="225425" indent="-225425"/>
            <a:r>
              <a:rPr lang="en-US" sz="2000" b="1" dirty="0">
                <a:solidFill>
                  <a:schemeClr val="tx2"/>
                </a:solidFill>
              </a:rPr>
              <a:t>Contact Information (slide 49)</a:t>
            </a:r>
          </a:p>
          <a:p>
            <a:pPr marL="400050" lvl="1" indent="0">
              <a:buNone/>
            </a:pPr>
            <a:endParaRPr lang="en-US" sz="1800" dirty="0">
              <a:solidFill>
                <a:schemeClr val="tx2"/>
              </a:solidFill>
            </a:endParaRPr>
          </a:p>
          <a:p>
            <a:pPr marL="0" indent="0">
              <a:buNone/>
            </a:pPr>
            <a:endParaRPr lang="en-US" sz="2400" b="1" dirty="0">
              <a:solidFill>
                <a:schemeClr val="tx1"/>
              </a:solidFill>
            </a:endParaRPr>
          </a:p>
          <a:p>
            <a:pPr marL="0" indent="0">
              <a:buNone/>
            </a:pPr>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53601" y="5880982"/>
            <a:ext cx="1828799" cy="788276"/>
          </a:xfrm>
          <a:prstGeom prst="rect">
            <a:avLst/>
          </a:prstGeom>
        </p:spPr>
      </p:pic>
      <p:sp>
        <p:nvSpPr>
          <p:cNvPr id="5" name="TextBox 5"/>
          <p:cNvSpPr txBox="1">
            <a:spLocks noChangeArrowheads="1"/>
          </p:cNvSpPr>
          <p:nvPr/>
        </p:nvSpPr>
        <p:spPr bwMode="auto">
          <a:xfrm>
            <a:off x="609600" y="64724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spTree>
    <p:extLst>
      <p:ext uri="{BB962C8B-B14F-4D97-AF65-F5344CB8AC3E}">
        <p14:creationId xmlns:p14="http://schemas.microsoft.com/office/powerpoint/2010/main" val="2559660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Carrier Network Changes</a:t>
            </a:r>
          </a:p>
        </p:txBody>
      </p:sp>
      <p:sp>
        <p:nvSpPr>
          <p:cNvPr id="3" name="Content Placeholder 2"/>
          <p:cNvSpPr>
            <a:spLocks noGrp="1"/>
          </p:cNvSpPr>
          <p:nvPr>
            <p:ph idx="1"/>
          </p:nvPr>
        </p:nvSpPr>
        <p:spPr>
          <a:xfrm>
            <a:off x="381000" y="1371601"/>
            <a:ext cx="11430000" cy="5075434"/>
          </a:xfrm>
        </p:spPr>
        <p:txBody>
          <a:bodyPr>
            <a:normAutofit/>
          </a:bodyPr>
          <a:lstStyle/>
          <a:p>
            <a:pPr marL="0" marR="0" lvl="0" indent="0" algn="l" defTabSz="914400" rtl="0" eaLnBrk="1" fontAlgn="auto" latinLnBrk="0" hangingPunct="1">
              <a:spcBef>
                <a:spcPts val="600"/>
              </a:spcBef>
              <a:spcAft>
                <a:spcPts val="600"/>
              </a:spcAft>
              <a:buClr>
                <a:srgbClr val="E71B1B"/>
              </a:buClr>
              <a:buSzTx/>
              <a:buNone/>
              <a:tabLst/>
              <a:defRPr/>
            </a:pPr>
            <a:r>
              <a:rPr lang="en-US" b="1" dirty="0">
                <a:solidFill>
                  <a:srgbClr val="C00000"/>
                </a:solidFill>
                <a:latin typeface="Open Sans" panose="020B0606030504020204" pitchFamily="34" charset="0"/>
                <a:ea typeface="Open Sans" panose="020B0606030504020204" pitchFamily="34" charset="0"/>
                <a:cs typeface="Open Sans" panose="020B0606030504020204" pitchFamily="34" charset="0"/>
              </a:rPr>
              <a:t>Network changes can and do occur. </a:t>
            </a:r>
            <a:r>
              <a:rPr kumimoji="0" lang="en-US" b="0" i="0" u="non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BA cannot guarantee all providers/hospitals in a network will stay in that network for the entire year. </a:t>
            </a:r>
            <a:r>
              <a:rPr kumimoji="0" lang="en-US" b="1" i="0" u="non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A provider or hospital leaving a network does not allow you to make coverage changes.</a:t>
            </a:r>
          </a:p>
          <a:p>
            <a:pPr marL="225425" indent="-225425" fontAlgn="base">
              <a:spcBef>
                <a:spcPts val="600"/>
              </a:spcBef>
              <a:spcAft>
                <a:spcPts val="600"/>
              </a:spcAft>
              <a:buClrTx/>
              <a:defRPr/>
            </a:pPr>
            <a:r>
              <a:rPr lang="en-US" b="1" dirty="0">
                <a:solidFill>
                  <a:srgbClr val="C00000"/>
                </a:solidFill>
                <a:latin typeface="Open Sans" panose="020B0606030504020204" pitchFamily="34" charset="0"/>
                <a:ea typeface="Open Sans" panose="020B0606030504020204" pitchFamily="34" charset="0"/>
                <a:cs typeface="Open Sans" panose="020B0606030504020204" pitchFamily="34" charset="0"/>
              </a:rPr>
              <a:t>Important–check networks carefully before finalizing your enrollment choice. </a:t>
            </a:r>
            <a:r>
              <a:rPr lang="en-US" b="0" i="0" u="non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The network choice you make is for the calendar year. After you enroll in a network, you won’t be able to change plans or networks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during the calendar year</a:t>
            </a:r>
            <a:r>
              <a:rPr lang="en-US" b="0" i="0" u="non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You may be able to make changes allowed by the plan if you have a qualifying event.</a:t>
            </a:r>
          </a:p>
          <a:p>
            <a:pPr marL="285750" lvl="1" fontAlgn="base">
              <a:spcBef>
                <a:spcPts val="600"/>
              </a:spcBef>
              <a:spcAft>
                <a:spcPts val="600"/>
              </a:spcAft>
              <a:buClr>
                <a:srgbClr val="C00000"/>
              </a:buClr>
              <a:buFont typeface="Arial" panose="020B0604020202020204" pitchFamily="34" charset="0"/>
              <a:buChar char="•"/>
              <a:defRPr/>
            </a:pPr>
            <a:r>
              <a:rPr lang="en-US" sz="1800" b="1" dirty="0">
                <a:solidFill>
                  <a:schemeClr val="tx2"/>
                </a:solidFill>
                <a:latin typeface="Open Sans" panose="020B0606030504020204" pitchFamily="34" charset="0"/>
                <a:ea typeface="Open Sans" panose="020B0606030504020204" pitchFamily="34" charset="0"/>
                <a:cs typeface="Open Sans" panose="020B0606030504020204" pitchFamily="34" charset="0"/>
              </a:rPr>
              <a:t>Here are recent network change examples:</a:t>
            </a:r>
            <a:r>
              <a:rPr lang="en-US" sz="1800" b="1" i="1"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p>
          <a:p>
            <a:pPr marL="685800" lvl="2" fontAlgn="base">
              <a:lnSpc>
                <a:spcPct val="110000"/>
              </a:lnSpc>
              <a:spcBef>
                <a:spcPts val="0"/>
              </a:spcBef>
              <a:buClr>
                <a:srgbClr val="C00000"/>
              </a:buClr>
              <a:buFont typeface="Arial" panose="020B0604020202020204" pitchFamily="34" charset="0"/>
              <a:buChar char="•"/>
              <a:defRPr/>
            </a:pPr>
            <a:r>
              <a:rPr lang="en-US" sz="1800" b="0" u="non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HCA left the LocalPlus network in 2020; now only in Network P and OAP</a:t>
            </a:r>
          </a:p>
          <a:p>
            <a:pPr marL="685800" lvl="2" fontAlgn="base">
              <a:lnSpc>
                <a:spcPct val="110000"/>
              </a:lnSpc>
              <a:spcBef>
                <a:spcPts val="0"/>
              </a:spcBef>
              <a:buClr>
                <a:srgbClr val="C00000"/>
              </a:buClr>
              <a:buFont typeface="Arial" panose="020B0604020202020204" pitchFamily="34" charset="0"/>
              <a:buChar char="•"/>
              <a:defRPr/>
            </a:pPr>
            <a:r>
              <a:rPr lang="en-US" sz="1800" b="0" u="non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Pinnacle Dermatology left LP and OAP in 2021; now only in Network S and P</a:t>
            </a:r>
          </a:p>
          <a:p>
            <a:pPr marL="685800" lvl="2" fontAlgn="base">
              <a:lnSpc>
                <a:spcPct val="110000"/>
              </a:lnSpc>
              <a:spcBef>
                <a:spcPts val="0"/>
              </a:spcBef>
              <a:buClr>
                <a:srgbClr val="C00000"/>
              </a:buClr>
              <a:buFont typeface="Arial" panose="020B0604020202020204" pitchFamily="34" charset="0"/>
              <a:buChar char="•"/>
              <a:defRPr/>
            </a:pPr>
            <a:r>
              <a:rPr lang="en-US" sz="1800" b="0" u="non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Lauderdale Community </a:t>
            </a:r>
            <a:r>
              <a:rPr lang="en-US" sz="1800" dirty="0">
                <a:solidFill>
                  <a:schemeClr val="tx2"/>
                </a:solidFill>
                <a:latin typeface="Open Sans" panose="020B0606030504020204" pitchFamily="34" charset="0"/>
                <a:ea typeface="Open Sans" panose="020B0606030504020204" pitchFamily="34" charset="0"/>
                <a:cs typeface="Open Sans" panose="020B0606030504020204" pitchFamily="34" charset="0"/>
              </a:rPr>
              <a:t>out of Network S and P Jan. 1, 2022; </a:t>
            </a:r>
            <a:r>
              <a:rPr lang="en-US" sz="1800" b="0" u="non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only in LP and OAP</a:t>
            </a:r>
          </a:p>
          <a:p>
            <a:pPr marL="685800" lvl="2" fontAlgn="base">
              <a:lnSpc>
                <a:spcPct val="110000"/>
              </a:lnSpc>
              <a:spcBef>
                <a:spcPts val="0"/>
              </a:spcBef>
              <a:buClr>
                <a:srgbClr val="C00000"/>
              </a:buClr>
              <a:buFont typeface="Arial" panose="020B0604020202020204" pitchFamily="34" charset="0"/>
              <a:buChar char="•"/>
              <a:defRPr/>
            </a:pPr>
            <a:r>
              <a:rPr lang="en-US" sz="1800" b="0" u="non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Northcrest acquired by HCA in 2021; now only in Network P and OAP in 2022</a:t>
            </a:r>
          </a:p>
          <a:p>
            <a:pPr marL="285750" lvl="1" fontAlgn="base">
              <a:spcBef>
                <a:spcPts val="0"/>
              </a:spcBef>
              <a:spcAft>
                <a:spcPts val="600"/>
              </a:spcAft>
              <a:buClr>
                <a:srgbClr val="C00000"/>
              </a:buClr>
              <a:buFont typeface="Arial" panose="020B0604020202020204" pitchFamily="34" charset="0"/>
              <a:buChar char="•"/>
              <a:defRPr/>
            </a:pPr>
            <a:endParaRPr lang="en-US" sz="1800" b="0" i="1"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53601" y="5862910"/>
            <a:ext cx="1828799" cy="788276"/>
          </a:xfrm>
          <a:prstGeom prst="rect">
            <a:avLst/>
          </a:prstGeom>
        </p:spPr>
      </p:pic>
      <p:sp>
        <p:nvSpPr>
          <p:cNvPr id="5" name="TextBox 5"/>
          <p:cNvSpPr txBox="1">
            <a:spLocks noChangeArrowheads="1"/>
          </p:cNvSpPr>
          <p:nvPr/>
        </p:nvSpPr>
        <p:spPr bwMode="auto">
          <a:xfrm>
            <a:off x="609600" y="6447035"/>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tn.gov/PartnersForHealth</a:t>
            </a:r>
          </a:p>
        </p:txBody>
      </p:sp>
    </p:spTree>
    <p:extLst>
      <p:ext uri="{BB962C8B-B14F-4D97-AF65-F5344CB8AC3E}">
        <p14:creationId xmlns:p14="http://schemas.microsoft.com/office/powerpoint/2010/main" val="2903101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Carrier Networks</a:t>
            </a:r>
          </a:p>
        </p:txBody>
      </p:sp>
      <p:sp>
        <p:nvSpPr>
          <p:cNvPr id="3" name="Content Placeholder 2"/>
          <p:cNvSpPr>
            <a:spLocks noGrp="1"/>
          </p:cNvSpPr>
          <p:nvPr>
            <p:ph idx="1"/>
          </p:nvPr>
        </p:nvSpPr>
        <p:spPr>
          <a:xfrm>
            <a:off x="381000" y="1371601"/>
            <a:ext cx="11430000" cy="5075434"/>
          </a:xfrm>
        </p:spPr>
        <p:txBody>
          <a:bodyPr>
            <a:normAutofit/>
          </a:bodyPr>
          <a:lstStyle/>
          <a:p>
            <a:pPr marL="0" indent="0" fontAlgn="base">
              <a:lnSpc>
                <a:spcPct val="120000"/>
              </a:lnSpc>
              <a:spcBef>
                <a:spcPts val="600"/>
              </a:spcBef>
              <a:buClrTx/>
              <a:buNone/>
              <a:defRPr/>
            </a:pPr>
            <a:r>
              <a:rPr lang="en-US" sz="2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How to check the networks</a:t>
            </a:r>
          </a:p>
          <a:p>
            <a:pPr marL="225425" lvl="1" indent="-225425" fontAlgn="base">
              <a:spcBef>
                <a:spcPts val="0"/>
              </a:spcBef>
              <a:spcAft>
                <a:spcPts val="600"/>
              </a:spcAft>
              <a:buClr>
                <a:srgbClr val="C00000"/>
              </a:buClr>
              <a:buFont typeface="Arial" panose="020B0604020202020204" pitchFamily="34" charset="0"/>
              <a:buChar char="•"/>
              <a:defRPr/>
            </a:pPr>
            <a:r>
              <a:rPr lang="en-US" sz="1800" b="1" dirty="0">
                <a:solidFill>
                  <a:schemeClr val="tx2"/>
                </a:solidFill>
                <a:latin typeface="Open Sans" panose="020B0606030504020204" pitchFamily="34" charset="0"/>
                <a:ea typeface="Open Sans" panose="020B0606030504020204" pitchFamily="34" charset="0"/>
                <a:cs typeface="Open Sans" panose="020B0606030504020204" pitchFamily="34" charset="0"/>
              </a:rPr>
              <a:t>ParTNers</a:t>
            </a:r>
            <a:r>
              <a:rPr lang="en-US" sz="1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800" b="1"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3"/>
              </a:rPr>
              <a:t>Carrier Information webpage</a:t>
            </a:r>
            <a:r>
              <a:rPr lang="en-US" sz="1800" dirty="0">
                <a:solidFill>
                  <a:schemeClr val="tx2"/>
                </a:solidFill>
                <a:latin typeface="Open Sans" panose="020B0606030504020204" pitchFamily="34" charset="0"/>
                <a:ea typeface="Open Sans" panose="020B0606030504020204" pitchFamily="34" charset="0"/>
                <a:cs typeface="Open Sans" panose="020B0606030504020204" pitchFamily="34" charset="0"/>
              </a:rPr>
              <a:t>–check the </a:t>
            </a:r>
            <a:r>
              <a:rPr lang="en-US" sz="1800" b="1" dirty="0">
                <a:solidFill>
                  <a:schemeClr val="tx2"/>
                </a:solidFill>
                <a:latin typeface="Open Sans" panose="020B0606030504020204" pitchFamily="34" charset="0"/>
                <a:ea typeface="Open Sans" panose="020B0606030504020204" pitchFamily="34" charset="0"/>
                <a:cs typeface="Open Sans" panose="020B0606030504020204" pitchFamily="34" charset="0"/>
              </a:rPr>
              <a:t>Hospital Network Comparison list</a:t>
            </a:r>
            <a:endParaRPr lang="en-US" sz="1800" b="1" dirty="0">
              <a:solidFill>
                <a:schemeClr val="tx2"/>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tn.gov/PartnersForHealth under </a:t>
            </a:r>
            <a:r>
              <a:rPr lang="en-US"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Health Options </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Carrier Information </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for all network hospital lists and provider directories</a:t>
            </a:r>
            <a:r>
              <a:rPr lang="en-US" sz="19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a:t>
            </a:r>
            <a:endParaRPr lang="en-US" sz="19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b="1" i="0" u="none" strike="noStrike" baseline="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b="1" i="0" u="none" strike="noStrike" baseline="0" dirty="0">
                <a:solidFill>
                  <a:srgbClr val="C00000"/>
                </a:solidFill>
                <a:latin typeface="Open Sans" panose="020B0606030504020204" pitchFamily="34" charset="0"/>
                <a:ea typeface="Open Sans" panose="020B0606030504020204" pitchFamily="34" charset="0"/>
                <a:cs typeface="Open Sans" panose="020B0606030504020204" pitchFamily="34" charset="0"/>
              </a:rPr>
              <a:t>You can also contact BlueCross or Cigna about network providers or hospitals:</a:t>
            </a:r>
          </a:p>
          <a:p>
            <a:pPr marL="225425" lvl="1" indent="-225425">
              <a:buFont typeface="Arial" panose="020B0604020202020204" pitchFamily="34" charset="0"/>
              <a:buChar char="•"/>
            </a:pPr>
            <a:r>
              <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BlueCross</a:t>
            </a:r>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800.558.6213, M-F 7 a.m. - 5 p.m. CT, </a:t>
            </a:r>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bcbst.com/members/tn_state/</a:t>
            </a:r>
            <a:endPar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25425" lvl="1" indent="-225425">
              <a:buFont typeface="Arial" panose="020B0604020202020204" pitchFamily="34" charset="0"/>
              <a:buChar char="•"/>
            </a:pPr>
            <a:r>
              <a:rPr lang="sv-SE"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Cigna</a:t>
            </a:r>
            <a:r>
              <a:rPr lang="sv-SE"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800.997.1617, 24/7, </a:t>
            </a:r>
            <a:r>
              <a:rPr lang="sv-SE"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cigna.com/stateoftn</a:t>
            </a:r>
            <a:endParaRPr lang="sv-SE"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b="0"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Content Placeholder 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753601" y="5862910"/>
            <a:ext cx="1828799" cy="788276"/>
          </a:xfrm>
          <a:prstGeom prst="rect">
            <a:avLst/>
          </a:prstGeom>
        </p:spPr>
      </p:pic>
      <p:sp>
        <p:nvSpPr>
          <p:cNvPr id="5" name="TextBox 5"/>
          <p:cNvSpPr txBox="1">
            <a:spLocks noChangeArrowheads="1"/>
          </p:cNvSpPr>
          <p:nvPr/>
        </p:nvSpPr>
        <p:spPr bwMode="auto">
          <a:xfrm>
            <a:off x="609600" y="6447035"/>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tn.gov/PartnersForHealth</a:t>
            </a:r>
          </a:p>
        </p:txBody>
      </p:sp>
    </p:spTree>
    <p:extLst>
      <p:ext uri="{BB962C8B-B14F-4D97-AF65-F5344CB8AC3E}">
        <p14:creationId xmlns:p14="http://schemas.microsoft.com/office/powerpoint/2010/main" val="1131286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2022 Premiums</a:t>
            </a:r>
            <a:b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State and Higher Education</a:t>
            </a:r>
          </a:p>
        </p:txBody>
      </p:sp>
      <p:sp>
        <p:nvSpPr>
          <p:cNvPr id="3" name="Content Placeholder 2"/>
          <p:cNvSpPr>
            <a:spLocks noGrp="1"/>
          </p:cNvSpPr>
          <p:nvPr>
            <p:ph idx="1"/>
          </p:nvPr>
        </p:nvSpPr>
        <p:spPr>
          <a:xfrm>
            <a:off x="609600" y="1701806"/>
            <a:ext cx="11201400" cy="4394433"/>
          </a:xfrm>
        </p:spPr>
        <p:txBody>
          <a:bodyPr/>
          <a:lstStyle/>
          <a:p>
            <a:pPr marL="0" indent="0">
              <a:buNone/>
            </a:pPr>
            <a:r>
              <a:rPr lang="en-US" b="1" dirty="0">
                <a:solidFill>
                  <a:schemeClr val="tx1"/>
                </a:solidFill>
              </a:rPr>
              <a:t>Employee Share</a:t>
            </a:r>
            <a:r>
              <a:rPr lang="en-US" dirty="0">
                <a:solidFill>
                  <a:schemeClr val="tx1"/>
                </a:solidFill>
              </a:rPr>
              <a:t> of Monthly Premiums for the </a:t>
            </a:r>
            <a:r>
              <a:rPr lang="en-US" dirty="0">
                <a:solidFill>
                  <a:srgbClr val="C00000"/>
                </a:solidFill>
              </a:rPr>
              <a:t>Narrow Networks</a:t>
            </a:r>
          </a:p>
          <a:p>
            <a:pPr marL="0" indent="0">
              <a:buNone/>
            </a:pPr>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829801" y="5880795"/>
            <a:ext cx="1828799" cy="788276"/>
          </a:xfrm>
          <a:prstGeom prst="rect">
            <a:avLst/>
          </a:prstGeom>
        </p:spPr>
      </p:pic>
      <p:sp>
        <p:nvSpPr>
          <p:cNvPr id="5" name="TextBox 5"/>
          <p:cNvSpPr txBox="1">
            <a:spLocks noChangeArrowheads="1"/>
          </p:cNvSpPr>
          <p:nvPr/>
        </p:nvSpPr>
        <p:spPr bwMode="auto">
          <a:xfrm>
            <a:off x="685800" y="6350245"/>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tn.gov/PartnersForHealth</a:t>
            </a:r>
          </a:p>
        </p:txBody>
      </p:sp>
      <p:graphicFrame>
        <p:nvGraphicFramePr>
          <p:cNvPr id="6" name="Table 5"/>
          <p:cNvGraphicFramePr>
            <a:graphicFrameLocks noGrp="1"/>
          </p:cNvGraphicFramePr>
          <p:nvPr>
            <p:extLst>
              <p:ext uri="{D42A27DB-BD31-4B8C-83A1-F6EECF244321}">
                <p14:modId xmlns:p14="http://schemas.microsoft.com/office/powerpoint/2010/main" val="3928671811"/>
              </p:ext>
            </p:extLst>
          </p:nvPr>
        </p:nvGraphicFramePr>
        <p:xfrm>
          <a:off x="685800" y="2209800"/>
          <a:ext cx="10972800" cy="2068612"/>
        </p:xfrm>
        <a:graphic>
          <a:graphicData uri="http://schemas.openxmlformats.org/drawingml/2006/table">
            <a:tbl>
              <a:tblPr firstRow="1" bandRow="1">
                <a:tableStyleId>{9D7B26C5-4107-4FEC-AEDC-1716B250A1EF}</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gridCol w="2743200">
                  <a:extLst>
                    <a:ext uri="{9D8B030D-6E8A-4147-A177-3AD203B41FA5}">
                      <a16:colId xmlns:a16="http://schemas.microsoft.com/office/drawing/2014/main" val="20003"/>
                    </a:ext>
                  </a:extLst>
                </a:gridCol>
              </a:tblGrid>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Premium Level</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Premier PPO</a:t>
                      </a:r>
                      <a:endParaRPr kumimoji="0" lang="en-US" sz="1800" b="1"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Standard PPO </a:t>
                      </a:r>
                      <a:endParaRPr kumimoji="0" lang="en-US" sz="1800" b="1"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CDHP/HSA</a:t>
                      </a:r>
                      <a:endParaRPr kumimoji="0" lang="en-US" sz="1800" b="1"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extLst>
                  <a:ext uri="{0D108BD9-81ED-4DB2-BD59-A6C34878D82A}">
                    <a16:rowId xmlns:a16="http://schemas.microsoft.com/office/drawing/2014/main" val="10000"/>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Employee Only</a:t>
                      </a:r>
                      <a:endPar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$143</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$98</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$64</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extLst>
                  <a:ext uri="{0D108BD9-81ED-4DB2-BD59-A6C34878D82A}">
                    <a16:rowId xmlns:a16="http://schemas.microsoft.com/office/drawing/2014/main" val="10001"/>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Employee + Child(ren)</a:t>
                      </a:r>
                      <a:endPar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$215</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$147</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$96</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extLst>
                  <a:ext uri="{0D108BD9-81ED-4DB2-BD59-A6C34878D82A}">
                    <a16:rowId xmlns:a16="http://schemas.microsoft.com/office/drawing/2014/main" val="10002"/>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Employee + Spouse</a:t>
                      </a:r>
                      <a:endPar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$308</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$210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$137</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extLst>
                  <a:ext uri="{0D108BD9-81ED-4DB2-BD59-A6C34878D82A}">
                    <a16:rowId xmlns:a16="http://schemas.microsoft.com/office/drawing/2014/main" val="10003"/>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Employee + Spouse + Child(ren)</a:t>
                      </a:r>
                      <a:endPar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$372</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$253</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$165</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38" marB="45738" horzOverflow="overflow"/>
                </a:tc>
                <a:extLst>
                  <a:ext uri="{0D108BD9-81ED-4DB2-BD59-A6C34878D82A}">
                    <a16:rowId xmlns:a16="http://schemas.microsoft.com/office/drawing/2014/main" val="10004"/>
                  </a:ext>
                </a:extLst>
              </a:tr>
            </a:tbl>
          </a:graphicData>
        </a:graphic>
      </p:graphicFrame>
      <p:sp>
        <p:nvSpPr>
          <p:cNvPr id="7" name="Rectangle 6"/>
          <p:cNvSpPr/>
          <p:nvPr/>
        </p:nvSpPr>
        <p:spPr>
          <a:xfrm>
            <a:off x="685800" y="4495800"/>
            <a:ext cx="10972800" cy="1323439"/>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ct val="0"/>
              </a:spcAft>
              <a:buClr>
                <a:srgbClr val="C4262E"/>
              </a:buClr>
              <a:buSzTx/>
              <a:buFontTx/>
              <a:buChar char="•"/>
              <a:tabLst/>
              <a:defRPr/>
            </a:pPr>
            <a:r>
              <a:rPr kumimoji="0" lang="en-US" altLang="en-US" sz="16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Premiums shown are for the employee share for </a:t>
            </a:r>
            <a:r>
              <a:rPr kumimoji="0" lang="en-US" altLang="en-US" sz="16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active employees</a:t>
            </a:r>
            <a:r>
              <a:rPr kumimoji="0" lang="en-US" altLang="en-US" sz="16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Complete premium charts are found at tn.gov/PartnersForHealth. Click on </a:t>
            </a:r>
            <a:r>
              <a:rPr kumimoji="0" lang="en-US" altLang="en-US" sz="16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Premiums</a:t>
            </a:r>
            <a:r>
              <a:rPr kumimoji="0" lang="en-US" altLang="en-US" sz="16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in the top navigation.</a:t>
            </a:r>
          </a:p>
          <a:p>
            <a:pPr marL="0" marR="0" lvl="0" indent="0" algn="l" defTabSz="914400" rtl="0" eaLnBrk="1" fontAlgn="base" latinLnBrk="0" hangingPunct="1">
              <a:lnSpc>
                <a:spcPct val="100000"/>
              </a:lnSpc>
              <a:spcBef>
                <a:spcPts val="0"/>
              </a:spcBef>
              <a:spcAft>
                <a:spcPct val="0"/>
              </a:spcAft>
              <a:buClr>
                <a:srgbClr val="C4262E"/>
              </a:buClr>
              <a:buSzTx/>
              <a:buFontTx/>
              <a:buChar char="•"/>
              <a:tabLst/>
              <a:defRPr/>
            </a:pPr>
            <a:r>
              <a:rPr kumimoji="0" lang="en-US" altLang="en-US" sz="1600" b="0"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Premiums are for the BCBST Network S or Cigna LocalPlus network. Premiums do </a:t>
            </a:r>
            <a:r>
              <a:rPr kumimoji="0" lang="en-US" altLang="en-US" sz="1600"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NOT</a:t>
            </a:r>
            <a:r>
              <a:rPr kumimoji="0" lang="en-US" altLang="en-US" sz="1600" b="0"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 include the cost for the broad BCBST Network P or Cigna OAP networks, which would add $65 to $130 more EACH MONTH depending on your tier.</a:t>
            </a:r>
          </a:p>
        </p:txBody>
      </p:sp>
    </p:spTree>
    <p:extLst>
      <p:ext uri="{BB962C8B-B14F-4D97-AF65-F5344CB8AC3E}">
        <p14:creationId xmlns:p14="http://schemas.microsoft.com/office/powerpoint/2010/main" val="1966168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fontScale="90000"/>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2022 Deductibles/Out-of-Pocket Maximums (in-network)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51085575"/>
              </p:ext>
            </p:extLst>
          </p:nvPr>
        </p:nvGraphicFramePr>
        <p:xfrm>
          <a:off x="609600" y="1295400"/>
          <a:ext cx="10668001" cy="4846326"/>
        </p:xfrm>
        <a:graphic>
          <a:graphicData uri="http://schemas.openxmlformats.org/drawingml/2006/table">
            <a:tbl>
              <a:tblPr firstRow="1" bandRow="1">
                <a:tableStyleId>{9D7B26C5-4107-4FEC-AEDC-1716B250A1EF}</a:tableStyleId>
              </a:tblPr>
              <a:tblGrid>
                <a:gridCol w="2667001">
                  <a:extLst>
                    <a:ext uri="{9D8B030D-6E8A-4147-A177-3AD203B41FA5}">
                      <a16:colId xmlns:a16="http://schemas.microsoft.com/office/drawing/2014/main" val="20000"/>
                    </a:ext>
                  </a:extLst>
                </a:gridCol>
                <a:gridCol w="197554">
                  <a:extLst>
                    <a:ext uri="{9D8B030D-6E8A-4147-A177-3AD203B41FA5}">
                      <a16:colId xmlns:a16="http://schemas.microsoft.com/office/drawing/2014/main" val="20001"/>
                    </a:ext>
                  </a:extLst>
                </a:gridCol>
                <a:gridCol w="2469444">
                  <a:extLst>
                    <a:ext uri="{9D8B030D-6E8A-4147-A177-3AD203B41FA5}">
                      <a16:colId xmlns:a16="http://schemas.microsoft.com/office/drawing/2014/main" val="20002"/>
                    </a:ext>
                  </a:extLst>
                </a:gridCol>
                <a:gridCol w="2667001">
                  <a:extLst>
                    <a:ext uri="{9D8B030D-6E8A-4147-A177-3AD203B41FA5}">
                      <a16:colId xmlns:a16="http://schemas.microsoft.com/office/drawing/2014/main" val="20003"/>
                    </a:ext>
                  </a:extLst>
                </a:gridCol>
                <a:gridCol w="2667001">
                  <a:extLst>
                    <a:ext uri="{9D8B030D-6E8A-4147-A177-3AD203B41FA5}">
                      <a16:colId xmlns:a16="http://schemas.microsoft.com/office/drawing/2014/main" val="20004"/>
                    </a:ext>
                  </a:extLst>
                </a:gridCol>
              </a:tblGrid>
              <a:tr h="370840">
                <a:tc gridSpan="2">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horzOverflow="overflow"/>
                </a:tc>
                <a:tc hMerge="1">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Premier PPO</a:t>
                      </a:r>
                      <a:endParaRPr kumimoji="0" lang="en-US" sz="1800" b="1"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Standard PPO</a:t>
                      </a:r>
                      <a:endParaRPr kumimoji="0" lang="en-US" sz="1800" b="1"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CDHP/HSA</a:t>
                      </a:r>
                      <a:endParaRPr kumimoji="0" lang="en-US" sz="1800" b="1"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extLst>
                  <a:ext uri="{0D108BD9-81ED-4DB2-BD59-A6C34878D82A}">
                    <a16:rowId xmlns:a16="http://schemas.microsoft.com/office/drawing/2014/main" val="10000"/>
                  </a:ext>
                </a:extLst>
              </a:tr>
              <a:tr h="370840">
                <a:tc gridSpan="2">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endParaRPr kumimoji="0" lang="en-US" sz="1800" b="1" i="0" u="none" strike="noStrike" cap="none" normalizeH="0" baseline="0" dirty="0">
                        <a:ln>
                          <a:solidFill>
                            <a:schemeClr val="bg2">
                              <a:lumMod val="75000"/>
                            </a:schemeClr>
                          </a:solid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horzOverflow="overflow"/>
                </a:tc>
                <a:tc hMerge="1">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endParaRPr kumimoji="0" lang="en-US" sz="1600" b="1" i="0" u="none" strike="noStrike" cap="none" normalizeH="0" baseline="0" dirty="0">
                        <a:ln>
                          <a:noFill/>
                        </a:ln>
                        <a:solidFill>
                          <a:schemeClr val="tx1"/>
                        </a:solidFill>
                        <a:effectLst/>
                        <a:latin typeface="Arial" charset="0"/>
                        <a:ea typeface="ＭＳ Ｐゴシック" charset="0"/>
                      </a:endParaRP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In-Network</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In-Network</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In-Network</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extLst>
                  <a:ext uri="{0D108BD9-81ED-4DB2-BD59-A6C34878D82A}">
                    <a16:rowId xmlns:a16="http://schemas.microsoft.com/office/drawing/2014/main" val="10001"/>
                  </a:ext>
                </a:extLst>
              </a:tr>
              <a:tr h="325120">
                <a:tc gridSpan="5">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b="1"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Deductibles</a:t>
                      </a:r>
                      <a:endParaRPr kumimoji="0" lang="en-US" sz="1800" b="1"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Employee only</a:t>
                      </a:r>
                      <a:endPar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gridSpan="2">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$500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hMerge="1">
                  <a:txBody>
                    <a:bodyPr/>
                    <a:lstStyle/>
                    <a:p>
                      <a:endParaRPr lang="en-US"/>
                    </a:p>
                  </a:txBody>
                  <a:tcPr/>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$1,000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$1,500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extLst>
                  <a:ext uri="{0D108BD9-81ED-4DB2-BD59-A6C34878D82A}">
                    <a16:rowId xmlns:a16="http://schemas.microsoft.com/office/drawing/2014/main" val="10003"/>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Employee + Child(ren)</a:t>
                      </a:r>
                      <a:endPar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gridSpan="2">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$750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hMerge="1">
                  <a:txBody>
                    <a:bodyPr/>
                    <a:lstStyle/>
                    <a:p>
                      <a:endParaRPr lang="en-US"/>
                    </a:p>
                  </a:txBody>
                  <a:tcPr/>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$1,500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$3,000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extLst>
                  <a:ext uri="{0D108BD9-81ED-4DB2-BD59-A6C34878D82A}">
                    <a16:rowId xmlns:a16="http://schemas.microsoft.com/office/drawing/2014/main" val="10004"/>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Employee + Spouse</a:t>
                      </a:r>
                      <a:endPar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gridSpan="2">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$1,000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hMerge="1">
                  <a:txBody>
                    <a:bodyPr/>
                    <a:lstStyle/>
                    <a:p>
                      <a:endParaRPr lang="en-US"/>
                    </a:p>
                  </a:txBody>
                  <a:tcPr/>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$2,000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$3,000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extLst>
                  <a:ext uri="{0D108BD9-81ED-4DB2-BD59-A6C34878D82A}">
                    <a16:rowId xmlns:a16="http://schemas.microsoft.com/office/drawing/2014/main" val="10005"/>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Employee + Spouse + Child(ren)</a:t>
                      </a:r>
                      <a:endPar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gridSpan="2">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$1,250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hMerge="1">
                  <a:txBody>
                    <a:bodyPr/>
                    <a:lstStyle/>
                    <a:p>
                      <a:endParaRPr lang="en-US"/>
                    </a:p>
                  </a:txBody>
                  <a:tcPr/>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$2,500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$3,000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extLst>
                  <a:ext uri="{0D108BD9-81ED-4DB2-BD59-A6C34878D82A}">
                    <a16:rowId xmlns:a16="http://schemas.microsoft.com/office/drawing/2014/main" val="10006"/>
                  </a:ext>
                </a:extLst>
              </a:tr>
              <a:tr h="370840">
                <a:tc gridSpan="5">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b="1"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rPr>
                        <a:t>Out-of-Pocket Max</a:t>
                      </a:r>
                      <a:endParaRPr kumimoji="0" lang="en-US" sz="1800" b="1" i="0" u="none" strike="noStrike" cap="none" normalizeH="0" baseline="0" dirty="0">
                        <a:ln>
                          <a:noFill/>
                        </a:ln>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Employee only</a:t>
                      </a:r>
                      <a:endPar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gridSpan="2">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$3,600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hMerge="1">
                  <a:txBody>
                    <a:bodyPr/>
                    <a:lstStyle/>
                    <a:p>
                      <a:endParaRPr lang="en-US"/>
                    </a:p>
                  </a:txBody>
                  <a:tcPr/>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$4,000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$2,500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extLst>
                  <a:ext uri="{0D108BD9-81ED-4DB2-BD59-A6C34878D82A}">
                    <a16:rowId xmlns:a16="http://schemas.microsoft.com/office/drawing/2014/main" val="10008"/>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Employee + Child(ren)</a:t>
                      </a:r>
                      <a:endPar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gridSpan="2">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$5,400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hMerge="1">
                  <a:txBody>
                    <a:bodyPr/>
                    <a:lstStyle/>
                    <a:p>
                      <a:endParaRPr lang="en-US"/>
                    </a:p>
                  </a:txBody>
                  <a:tcPr/>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$6,000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$5,000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extLst>
                  <a:ext uri="{0D108BD9-81ED-4DB2-BD59-A6C34878D82A}">
                    <a16:rowId xmlns:a16="http://schemas.microsoft.com/office/drawing/2014/main" val="10009"/>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Employee + Spouse</a:t>
                      </a:r>
                      <a:endPar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gridSpan="2">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$7,200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hMerge="1">
                  <a:txBody>
                    <a:bodyPr/>
                    <a:lstStyle/>
                    <a:p>
                      <a:endParaRPr lang="en-US"/>
                    </a:p>
                  </a:txBody>
                  <a:tcPr/>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$8,000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$5,000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extLst>
                  <a:ext uri="{0D108BD9-81ED-4DB2-BD59-A6C34878D82A}">
                    <a16:rowId xmlns:a16="http://schemas.microsoft.com/office/drawing/2014/main" val="10010"/>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Employee + Spouse + Child(ren)</a:t>
                      </a:r>
                      <a:endPar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gridSpan="2">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$9,000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hMerge="1">
                  <a:txBody>
                    <a:bodyPr/>
                    <a:lstStyle/>
                    <a:p>
                      <a:endParaRPr lang="en-US"/>
                    </a:p>
                  </a:txBody>
                  <a:tcPr/>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$10,000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180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$5,000</a:t>
                      </a:r>
                      <a:endParaRPr kumimoji="0" lang="en-US" sz="18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721" marB="45721" anchor="ctr" horzOverflow="overflow"/>
                </a:tc>
                <a:extLst>
                  <a:ext uri="{0D108BD9-81ED-4DB2-BD59-A6C34878D82A}">
                    <a16:rowId xmlns:a16="http://schemas.microsoft.com/office/drawing/2014/main" val="10011"/>
                  </a:ext>
                </a:extLst>
              </a:tr>
            </a:tbl>
          </a:graphicData>
        </a:graphic>
      </p:graphicFrame>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058400" y="6208264"/>
            <a:ext cx="1219201" cy="525518"/>
          </a:xfrm>
          <a:prstGeom prst="rect">
            <a:avLst/>
          </a:prstGeom>
        </p:spPr>
      </p:pic>
      <p:sp>
        <p:nvSpPr>
          <p:cNvPr id="5" name="TextBox 5"/>
          <p:cNvSpPr txBox="1">
            <a:spLocks noChangeArrowheads="1"/>
          </p:cNvSpPr>
          <p:nvPr/>
        </p:nvSpPr>
        <p:spPr bwMode="auto">
          <a:xfrm>
            <a:off x="533400" y="6419850"/>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tn.gov/PartnersForHealth</a:t>
            </a:r>
          </a:p>
        </p:txBody>
      </p:sp>
    </p:spTree>
    <p:extLst>
      <p:ext uri="{BB962C8B-B14F-4D97-AF65-F5344CB8AC3E}">
        <p14:creationId xmlns:p14="http://schemas.microsoft.com/office/powerpoint/2010/main" val="482253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Pharmacy Benefits</a:t>
            </a:r>
            <a:b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Managed by CVS Caremark</a:t>
            </a:r>
          </a:p>
        </p:txBody>
      </p:sp>
      <p:sp>
        <p:nvSpPr>
          <p:cNvPr id="3" name="Content Placeholder 2"/>
          <p:cNvSpPr>
            <a:spLocks noGrp="1"/>
          </p:cNvSpPr>
          <p:nvPr>
            <p:ph idx="1"/>
          </p:nvPr>
        </p:nvSpPr>
        <p:spPr>
          <a:xfrm>
            <a:off x="381000" y="1447800"/>
            <a:ext cx="11506200" cy="4972050"/>
          </a:xfrm>
        </p:spPr>
        <p:txBody>
          <a:bodyPr>
            <a:normAutofit/>
          </a:bodyPr>
          <a:lstStyle/>
          <a:p>
            <a:pPr marL="0" indent="0">
              <a:spcBef>
                <a:spcPts val="600"/>
              </a:spcBef>
              <a:buNone/>
            </a:pPr>
            <a:r>
              <a:rPr lang="en-US" b="1" i="0" u="none" strike="noStrike" baseline="0" dirty="0">
                <a:solidFill>
                  <a:srgbClr val="C00000"/>
                </a:solidFill>
                <a:latin typeface="Open Sans" panose="020B0606030504020204" pitchFamily="34" charset="0"/>
                <a:ea typeface="Open Sans" panose="020B0606030504020204" pitchFamily="34" charset="0"/>
                <a:cs typeface="Open Sans" panose="020B0606030504020204" pitchFamily="34" charset="0"/>
              </a:rPr>
              <a:t>All health plans include full prescription drug benefits </a:t>
            </a:r>
          </a:p>
          <a:p>
            <a:pPr marL="225425" indent="-225425">
              <a:spcBef>
                <a:spcPts val="600"/>
              </a:spcBef>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The health plan you choose</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determines your out-of-pocket prescription costs (copay or coinsurance, deductible and out-of-pocket maximum).</a:t>
            </a:r>
          </a:p>
          <a:p>
            <a:pPr marL="225425" indent="-225425">
              <a:spcBef>
                <a:spcPts val="600"/>
              </a:spcBef>
            </a:pP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How much you pay depends on three things: </a:t>
            </a:r>
          </a:p>
          <a:p>
            <a:pPr marL="463550" lvl="1" indent="-225425">
              <a:spcBef>
                <a:spcPts val="600"/>
              </a:spcBef>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he drug tier – if you choose a generic, preferred brand, non-preferred brand or specialty drug; </a:t>
            </a:r>
          </a:p>
          <a:p>
            <a:pPr marL="463550" lvl="1" indent="-225425">
              <a:spcBef>
                <a:spcPts val="600"/>
              </a:spcBef>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he day supply you receive – 30-day (or &lt;30) supply or a 90-day (&gt;31) supply; and </a:t>
            </a:r>
          </a:p>
          <a:p>
            <a:pPr marL="463550" lvl="1" indent="-225425">
              <a:spcBef>
                <a:spcPts val="600"/>
              </a:spcBef>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W</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here you fill your prescription – at a retail, Retail-90 or mail order pharmacy.</a:t>
            </a:r>
          </a:p>
          <a:p>
            <a:pPr marL="0" indent="0">
              <a:spcBef>
                <a:spcPts val="600"/>
              </a:spcBef>
              <a:buNone/>
            </a:pPr>
            <a:endParaRPr lang="en-US" b="0"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25425" indent="-225425">
              <a:spcBef>
                <a:spcPts val="600"/>
              </a:spcBef>
            </a:pP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a:t>
            </a:r>
            <a:r>
              <a:rPr lang="en-US"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info.caremark.com/stateoftn </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to locate a pharmacy, compare estimated drug costs by plan and register on the CVS Caremark site. </a:t>
            </a:r>
          </a:p>
          <a:p>
            <a:pPr lvl="1">
              <a:spcBef>
                <a:spcPts val="600"/>
              </a:spcBef>
            </a:pP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Once registered, get details about your drug costs and savings, download the mobile app and more!</a:t>
            </a: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25425" indent="-225425">
              <a:spcBef>
                <a:spcPts val="600"/>
              </a:spcBef>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Learn more about benefits, vaccines and how to save money at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tn.gov/PartnersForHealth</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 under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Health Options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3"/>
              </a:rPr>
              <a:t>Pharmacy</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pPr marL="225425" indent="-225425">
              <a:spcBef>
                <a:spcPts val="600"/>
              </a:spcBef>
            </a:pPr>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Contact: </a:t>
            </a:r>
            <a:r>
              <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CVS Caremark</a:t>
            </a:r>
            <a:r>
              <a:rPr lang="en-US" sz="18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877.522.8679, 24/7, </a:t>
            </a:r>
            <a:r>
              <a:rPr lang="en-US" sz="1800" b="0"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4"/>
              </a:rPr>
              <a:t>info.caremark.com/stateoftn</a:t>
            </a: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dirty="0"/>
          </a:p>
        </p:txBody>
      </p:sp>
      <p:pic>
        <p:nvPicPr>
          <p:cNvPr id="4" name="Content Placeholder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753601" y="6025712"/>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defRPr/>
            </a:pPr>
            <a:r>
              <a:rPr lang="en-US" altLang="en-US" sz="1600" b="1" dirty="0">
                <a:solidFill>
                  <a:srgbClr val="C00000"/>
                </a:solidFill>
              </a:rPr>
              <a:t>tn.gov/PartnersForHealth</a:t>
            </a:r>
          </a:p>
        </p:txBody>
      </p:sp>
    </p:spTree>
    <p:extLst>
      <p:ext uri="{BB962C8B-B14F-4D97-AF65-F5344CB8AC3E}">
        <p14:creationId xmlns:p14="http://schemas.microsoft.com/office/powerpoint/2010/main" val="1802836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Pharmacy Benefits</a:t>
            </a:r>
          </a:p>
        </p:txBody>
      </p:sp>
      <p:graphicFrame>
        <p:nvGraphicFramePr>
          <p:cNvPr id="6" name="Table 5"/>
          <p:cNvGraphicFramePr>
            <a:graphicFrameLocks noGrp="1"/>
          </p:cNvGraphicFramePr>
          <p:nvPr>
            <p:extLst>
              <p:ext uri="{D42A27DB-BD31-4B8C-83A1-F6EECF244321}">
                <p14:modId xmlns:p14="http://schemas.microsoft.com/office/powerpoint/2010/main" val="654714485"/>
              </p:ext>
            </p:extLst>
          </p:nvPr>
        </p:nvGraphicFramePr>
        <p:xfrm>
          <a:off x="3048001" y="1371600"/>
          <a:ext cx="8839200" cy="4942010"/>
        </p:xfrm>
        <a:graphic>
          <a:graphicData uri="http://schemas.openxmlformats.org/drawingml/2006/table">
            <a:tbl>
              <a:tblPr firstRow="1" firstCol="1" lastRow="1" lastCol="1" bandRow="1" bandCol="1">
                <a:tableStyleId>{9D7B26C5-4107-4FEC-AEDC-1716B250A1EF}</a:tableStyleId>
              </a:tblPr>
              <a:tblGrid>
                <a:gridCol w="2351886">
                  <a:extLst>
                    <a:ext uri="{9D8B030D-6E8A-4147-A177-3AD203B41FA5}">
                      <a16:colId xmlns:a16="http://schemas.microsoft.com/office/drawing/2014/main" val="20000"/>
                    </a:ext>
                  </a:extLst>
                </a:gridCol>
                <a:gridCol w="2006374">
                  <a:extLst>
                    <a:ext uri="{9D8B030D-6E8A-4147-A177-3AD203B41FA5}">
                      <a16:colId xmlns:a16="http://schemas.microsoft.com/office/drawing/2014/main" val="20001"/>
                    </a:ext>
                  </a:extLst>
                </a:gridCol>
                <a:gridCol w="1966339">
                  <a:extLst>
                    <a:ext uri="{9D8B030D-6E8A-4147-A177-3AD203B41FA5}">
                      <a16:colId xmlns:a16="http://schemas.microsoft.com/office/drawing/2014/main" val="20002"/>
                    </a:ext>
                  </a:extLst>
                </a:gridCol>
                <a:gridCol w="2514601">
                  <a:extLst>
                    <a:ext uri="{9D8B030D-6E8A-4147-A177-3AD203B41FA5}">
                      <a16:colId xmlns:a16="http://schemas.microsoft.com/office/drawing/2014/main" val="2806908110"/>
                    </a:ext>
                  </a:extLst>
                </a:gridCol>
              </a:tblGrid>
              <a:tr h="679598">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8735" marR="0">
                        <a:lnSpc>
                          <a:spcPts val="990"/>
                        </a:lnSpc>
                        <a:spcBef>
                          <a:spcPts val="120"/>
                        </a:spcBef>
                        <a:spcAft>
                          <a:spcPts val="0"/>
                        </a:spcAft>
                      </a:pPr>
                      <a:endParaRPr lang="en-US" sz="1600" dirty="0">
                        <a:effectLst/>
                        <a:latin typeface="Open Sans" panose="020B0606030504020204" pitchFamily="34" charset="0"/>
                        <a:ea typeface="Open Sans" panose="020B0606030504020204" pitchFamily="34" charset="0"/>
                        <a:cs typeface="Open Sans" panose="020B0606030504020204" pitchFamily="34" charset="0"/>
                      </a:endParaRPr>
                    </a:p>
                    <a:p>
                      <a:pPr marL="38735" marR="0">
                        <a:lnSpc>
                          <a:spcPct val="100000"/>
                        </a:lnSpc>
                        <a:spcBef>
                          <a:spcPts val="120"/>
                        </a:spcBef>
                        <a:spcAft>
                          <a:spcPts val="0"/>
                        </a:spcAft>
                      </a:pPr>
                      <a:r>
                        <a:rPr lang="en-US" sz="16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PHARMACY</a:t>
                      </a:r>
                      <a:r>
                        <a:rPr lang="en-US" sz="1600" baseline="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 </a:t>
                      </a:r>
                    </a:p>
                    <a:p>
                      <a:pPr marL="38735" marR="0">
                        <a:lnSpc>
                          <a:spcPct val="100000"/>
                        </a:lnSpc>
                        <a:spcBef>
                          <a:spcPts val="120"/>
                        </a:spcBef>
                        <a:spcAft>
                          <a:spcPts val="0"/>
                        </a:spcAft>
                      </a:pPr>
                      <a:r>
                        <a:rPr lang="en-US" sz="16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(IN-NETWORK)*</a:t>
                      </a:r>
                    </a:p>
                  </a:txBody>
                  <a:tcPr marL="0" marR="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39395" marR="67310" indent="-168275">
                        <a:lnSpc>
                          <a:spcPts val="900"/>
                        </a:lnSpc>
                        <a:spcBef>
                          <a:spcPts val="255"/>
                        </a:spcBef>
                        <a:spcAft>
                          <a:spcPts val="0"/>
                        </a:spcAft>
                      </a:pPr>
                      <a:endParaRPr lang="en-US" sz="1600" dirty="0">
                        <a:effectLst/>
                        <a:latin typeface="Open Sans" panose="020B0606030504020204" pitchFamily="34" charset="0"/>
                        <a:ea typeface="Open Sans" panose="020B0606030504020204" pitchFamily="34" charset="0"/>
                        <a:cs typeface="Open Sans" panose="020B0606030504020204" pitchFamily="34" charset="0"/>
                      </a:endParaRPr>
                    </a:p>
                    <a:p>
                      <a:pPr marL="239395" marR="67310" indent="-168275">
                        <a:lnSpc>
                          <a:spcPts val="900"/>
                        </a:lnSpc>
                        <a:spcBef>
                          <a:spcPts val="255"/>
                        </a:spcBef>
                        <a:spcAft>
                          <a:spcPts val="0"/>
                        </a:spcAft>
                      </a:pPr>
                      <a:r>
                        <a:rPr lang="en-US" sz="16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PREMIER PPO</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43205" marR="49530" indent="-128270">
                        <a:lnSpc>
                          <a:spcPts val="900"/>
                        </a:lnSpc>
                        <a:spcBef>
                          <a:spcPts val="255"/>
                        </a:spcBef>
                        <a:spcAft>
                          <a:spcPts val="0"/>
                        </a:spcAft>
                      </a:pPr>
                      <a:endParaRPr lang="en-US" sz="1600" dirty="0">
                        <a:effectLst/>
                        <a:latin typeface="Open Sans" panose="020B0606030504020204" pitchFamily="34" charset="0"/>
                        <a:ea typeface="Open Sans" panose="020B0606030504020204" pitchFamily="34" charset="0"/>
                        <a:cs typeface="Open Sans" panose="020B0606030504020204" pitchFamily="34" charset="0"/>
                      </a:endParaRPr>
                    </a:p>
                    <a:p>
                      <a:pPr marL="243205" marR="49530" indent="-128270">
                        <a:lnSpc>
                          <a:spcPts val="900"/>
                        </a:lnSpc>
                        <a:spcBef>
                          <a:spcPts val="255"/>
                        </a:spcBef>
                        <a:spcAft>
                          <a:spcPts val="0"/>
                        </a:spcAft>
                      </a:pPr>
                      <a:r>
                        <a:rPr lang="en-US" sz="16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STANDARD PPO</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44450" algn="ctr">
                        <a:lnSpc>
                          <a:spcPts val="965"/>
                        </a:lnSpc>
                        <a:spcBef>
                          <a:spcPts val="0"/>
                        </a:spcBef>
                        <a:spcAft>
                          <a:spcPts val="0"/>
                        </a:spcAft>
                      </a:pPr>
                      <a:endParaRPr lang="en-US" sz="1600" dirty="0">
                        <a:effectLst/>
                        <a:latin typeface="Open Sans" panose="020B0606030504020204" pitchFamily="34" charset="0"/>
                        <a:ea typeface="Open Sans" panose="020B0606030504020204" pitchFamily="34" charset="0"/>
                        <a:cs typeface="Open Sans" panose="020B0606030504020204" pitchFamily="34" charset="0"/>
                      </a:endParaRPr>
                    </a:p>
                    <a:p>
                      <a:pPr marL="0" marR="44450" algn="ctr">
                        <a:lnSpc>
                          <a:spcPts val="965"/>
                        </a:lnSpc>
                        <a:spcBef>
                          <a:spcPts val="0"/>
                        </a:spcBef>
                        <a:spcAft>
                          <a:spcPts val="0"/>
                        </a:spcAft>
                      </a:pPr>
                      <a:r>
                        <a:rPr lang="en-US" sz="16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CDHP/HSA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98201">
                <a:tc gridSpan="4">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4925" marR="0">
                        <a:lnSpc>
                          <a:spcPts val="1030"/>
                        </a:lnSpc>
                        <a:spcBef>
                          <a:spcPts val="95"/>
                        </a:spcBef>
                        <a:spcAft>
                          <a:spcPts val="0"/>
                        </a:spcAft>
                      </a:pPr>
                      <a:endParaRPr lang="en-US" sz="14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p>
                      <a:pPr marL="34925" marR="0">
                        <a:lnSpc>
                          <a:spcPts val="1030"/>
                        </a:lnSpc>
                        <a:spcBef>
                          <a:spcPts val="95"/>
                        </a:spcBef>
                        <a:spcAft>
                          <a:spcPts val="0"/>
                        </a:spcAft>
                      </a:pPr>
                      <a:r>
                        <a:rPr lang="en-US" sz="14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30-DAY SUPPLY</a:t>
                      </a:r>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4413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4925" marR="0">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Generic</a:t>
                      </a: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38125" marR="23812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20345" marR="22034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$14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220345" marR="22034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20% coinsurance after deductible is met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4413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4925" marR="0">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Brand</a:t>
                      </a: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38125" marR="23812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$40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20345" marR="22034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$50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220345" marR="220345" algn="ctr">
                        <a:lnSpc>
                          <a:spcPct val="115000"/>
                        </a:lnSpc>
                        <a:spcBef>
                          <a:spcPts val="105"/>
                        </a:spcBef>
                        <a:spcAft>
                          <a:spcPts val="0"/>
                        </a:spcAft>
                      </a:pPr>
                      <a:endParaRPr lang="en-US" sz="1400"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05704">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4925" marR="0">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Non-preferred brand</a:t>
                      </a: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38125" marR="23812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$90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20345" marR="22034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$100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220345" marR="220345" algn="ctr">
                        <a:lnSpc>
                          <a:spcPct val="115000"/>
                        </a:lnSpc>
                        <a:spcBef>
                          <a:spcPts val="105"/>
                        </a:spcBef>
                        <a:spcAft>
                          <a:spcPts val="0"/>
                        </a:spcAft>
                      </a:pPr>
                      <a:endParaRPr lang="en-US" sz="1400"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98201">
                <a:tc gridSpan="4">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4925" marR="0">
                        <a:lnSpc>
                          <a:spcPts val="1030"/>
                        </a:lnSpc>
                        <a:spcBef>
                          <a:spcPts val="95"/>
                        </a:spcBef>
                        <a:spcAft>
                          <a:spcPts val="0"/>
                        </a:spcAft>
                      </a:pPr>
                      <a:endParaRPr lang="en-US" sz="14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p>
                      <a:pPr marL="34925" marR="0">
                        <a:lnSpc>
                          <a:spcPts val="1030"/>
                        </a:lnSpc>
                        <a:spcBef>
                          <a:spcPts val="95"/>
                        </a:spcBef>
                        <a:spcAft>
                          <a:spcPts val="0"/>
                        </a:spcAft>
                      </a:pPr>
                      <a:r>
                        <a:rPr lang="en-US" sz="14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90-DAY SUPPLY </a:t>
                      </a:r>
                      <a:r>
                        <a:rPr lang="en-US" sz="1400" dirty="0">
                          <a:effectLst/>
                          <a:latin typeface="Open Sans" panose="020B0606030504020204" pitchFamily="34" charset="0"/>
                          <a:ea typeface="Open Sans" panose="020B0606030504020204" pitchFamily="34" charset="0"/>
                          <a:cs typeface="Open Sans" panose="020B0606030504020204" pitchFamily="34" charset="0"/>
                        </a:rPr>
                        <a:t>(Retail-90 network pharmacy or mail order)</a:t>
                      </a:r>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4413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4925" marR="0">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Generic</a:t>
                      </a: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38125" marR="23812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$14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20345" marR="22034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$28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220345" marR="22034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20% coinsurance after deductible is met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4413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4925" marR="0">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Brand</a:t>
                      </a: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38125" marR="23812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$80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20345" marR="22034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$100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220345" marR="220345" algn="ctr">
                        <a:lnSpc>
                          <a:spcPct val="115000"/>
                        </a:lnSpc>
                        <a:spcBef>
                          <a:spcPts val="105"/>
                        </a:spcBef>
                        <a:spcAft>
                          <a:spcPts val="0"/>
                        </a:spcAft>
                      </a:pPr>
                      <a:endParaRPr lang="en-US" sz="1400"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4413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4925" marR="0">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Non-preferred brand</a:t>
                      </a: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38125" marR="23812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$180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20345" marR="22034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$200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220345" marR="220345" algn="ctr">
                        <a:lnSpc>
                          <a:spcPct val="115000"/>
                        </a:lnSpc>
                        <a:spcBef>
                          <a:spcPts val="105"/>
                        </a:spcBef>
                        <a:spcAft>
                          <a:spcPts val="0"/>
                        </a:spcAft>
                      </a:pPr>
                      <a:endParaRPr lang="en-US" sz="1400"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601390">
                <a:tc gridSpan="4">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4925" marR="148590">
                        <a:lnSpc>
                          <a:spcPts val="900"/>
                        </a:lnSpc>
                        <a:spcBef>
                          <a:spcPts val="230"/>
                        </a:spcBef>
                        <a:spcAft>
                          <a:spcPts val="0"/>
                        </a:spcAft>
                      </a:pPr>
                      <a:endParaRPr lang="en-US" sz="14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p>
                      <a:pPr marL="34925" marR="148590">
                        <a:lnSpc>
                          <a:spcPct val="100000"/>
                        </a:lnSpc>
                        <a:spcBef>
                          <a:spcPts val="230"/>
                        </a:spcBef>
                        <a:spcAft>
                          <a:spcPts val="0"/>
                        </a:spcAft>
                      </a:pPr>
                      <a:r>
                        <a:rPr lang="en-US" sz="14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90-DAY SUPPLY </a:t>
                      </a:r>
                      <a:r>
                        <a:rPr lang="en-US" sz="1400" dirty="0">
                          <a:effectLst/>
                          <a:latin typeface="Open Sans" panose="020B0606030504020204" pitchFamily="34" charset="0"/>
                          <a:ea typeface="Open Sans" panose="020B0606030504020204" pitchFamily="34" charset="0"/>
                          <a:cs typeface="Open Sans" panose="020B0606030504020204" pitchFamily="34" charset="0"/>
                        </a:rPr>
                        <a:t>(certain maintenance medications from a </a:t>
                      </a:r>
                      <a:r>
                        <a:rPr lang="en-US" sz="14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Retail-90 network pharmacy or mail order)</a:t>
                      </a:r>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24413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4925" marR="0">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Generic</a:t>
                      </a: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38125" marR="23812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20345" marR="22034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$14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220345" marR="22034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10%coinsurance without having to meet deductible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4413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4925" marR="0">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Brand</a:t>
                      </a: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38125" marR="23812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$40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20345" marR="22034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$50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220345" marR="220345" algn="ctr">
                        <a:lnSpc>
                          <a:spcPct val="115000"/>
                        </a:lnSpc>
                        <a:spcBef>
                          <a:spcPts val="105"/>
                        </a:spcBef>
                        <a:spcAft>
                          <a:spcPts val="0"/>
                        </a:spcAft>
                      </a:pPr>
                      <a:endParaRPr lang="en-US" sz="1400"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76895">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4925" marR="0">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Non-preferred brand</a:t>
                      </a: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38125" marR="23812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$160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220345" marR="220345" algn="ctr">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$180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220345" marR="220345" algn="ctr">
                        <a:lnSpc>
                          <a:spcPct val="115000"/>
                        </a:lnSpc>
                        <a:spcBef>
                          <a:spcPts val="105"/>
                        </a:spcBef>
                        <a:spcAft>
                          <a:spcPts val="0"/>
                        </a:spcAft>
                      </a:pPr>
                      <a:endParaRPr lang="en-US" sz="1400" dirty="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98201">
                <a:tc gridSpan="4">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5560" marR="0">
                        <a:lnSpc>
                          <a:spcPts val="1030"/>
                        </a:lnSpc>
                        <a:spcBef>
                          <a:spcPts val="95"/>
                        </a:spcBef>
                        <a:spcAft>
                          <a:spcPts val="0"/>
                        </a:spcAft>
                      </a:pPr>
                      <a:endParaRPr lang="en-US" sz="1400" dirty="0">
                        <a:effectLst/>
                        <a:latin typeface="Open Sans" panose="020B0606030504020204" pitchFamily="34" charset="0"/>
                        <a:ea typeface="Open Sans" panose="020B0606030504020204" pitchFamily="34" charset="0"/>
                        <a:cs typeface="Open Sans" panose="020B0606030504020204" pitchFamily="34" charset="0"/>
                      </a:endParaRPr>
                    </a:p>
                    <a:p>
                      <a:pPr marL="35560" marR="0">
                        <a:lnSpc>
                          <a:spcPts val="1030"/>
                        </a:lnSpc>
                        <a:spcBef>
                          <a:spcPts val="95"/>
                        </a:spcBef>
                        <a:spcAft>
                          <a:spcPts val="0"/>
                        </a:spcAft>
                      </a:pPr>
                      <a:r>
                        <a:rPr lang="en-US" sz="14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SPECIALITY PHARMACY**</a:t>
                      </a:r>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r h="47491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34925" marR="0">
                        <a:lnSpc>
                          <a:spcPct val="115000"/>
                        </a:lnSpc>
                        <a:spcBef>
                          <a:spcPts val="105"/>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Coinsurance</a:t>
                      </a: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151765" marR="67310" indent="-72390">
                        <a:lnSpc>
                          <a:spcPct val="83000"/>
                        </a:lnSpc>
                        <a:spcBef>
                          <a:spcPts val="280"/>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10% (min $50; max $150)</a:t>
                      </a:r>
                    </a:p>
                  </a:txBody>
                  <a:tcPr marL="0" marR="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133985" marR="49530" indent="-72390">
                        <a:lnSpc>
                          <a:spcPct val="83000"/>
                        </a:lnSpc>
                        <a:spcBef>
                          <a:spcPts val="280"/>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10% (min $50; max $150)</a:t>
                      </a:r>
                    </a:p>
                  </a:txBody>
                  <a:tcPr marL="0" marR="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133985" marR="49530" indent="-72390">
                        <a:lnSpc>
                          <a:spcPct val="83000"/>
                        </a:lnSpc>
                        <a:spcBef>
                          <a:spcPts val="280"/>
                        </a:spcBef>
                        <a:spcAft>
                          <a:spcPts val="0"/>
                        </a:spcAft>
                      </a:pPr>
                      <a:r>
                        <a:rPr lang="en-US" sz="1400" dirty="0">
                          <a:effectLst/>
                          <a:latin typeface="Open Sans" panose="020B0606030504020204" pitchFamily="34" charset="0"/>
                          <a:ea typeface="Open Sans" panose="020B0606030504020204" pitchFamily="34" charset="0"/>
                          <a:cs typeface="Open Sans" panose="020B0606030504020204" pitchFamily="34" charset="0"/>
                        </a:rPr>
                        <a:t>20% after deductible</a:t>
                      </a:r>
                    </a:p>
                  </a:txBody>
                  <a:tcPr marL="0" marR="0" marT="914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4"/>
                  </a:ext>
                </a:extLst>
              </a:tr>
            </a:tbl>
          </a:graphicData>
        </a:graphic>
      </p:graphicFrame>
      <p:sp>
        <p:nvSpPr>
          <p:cNvPr id="7" name="TextBox 6"/>
          <p:cNvSpPr txBox="1"/>
          <p:nvPr/>
        </p:nvSpPr>
        <p:spPr>
          <a:xfrm>
            <a:off x="228600" y="1524000"/>
            <a:ext cx="2438400" cy="4185761"/>
          </a:xfrm>
          <a:prstGeom prst="rect">
            <a:avLst/>
          </a:prstGeom>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fontAlgn="base">
              <a:spcBef>
                <a:spcPct val="0"/>
              </a:spcBef>
              <a:spcAft>
                <a:spcPct val="0"/>
              </a:spcAft>
              <a:defRPr/>
            </a:pPr>
            <a:r>
              <a:rPr lang="en-US" sz="1600" b="1" kern="0" dirty="0">
                <a:solidFill>
                  <a:srgbClr val="FFFFFF"/>
                </a:solidFill>
                <a:latin typeface="Arial" pitchFamily="34" charset="0"/>
                <a:ea typeface="ＭＳ Ｐゴシック" pitchFamily="34" charset="-128"/>
                <a:cs typeface="Arial" pitchFamily="34" charset="0"/>
              </a:rPr>
              <a:t>*These are the in-network pharmacy benefit copays and coinsurance. If out of network pharmacy benefits are available, they are different and will cost you more.  </a:t>
            </a:r>
          </a:p>
          <a:p>
            <a:pPr fontAlgn="base">
              <a:spcBef>
                <a:spcPct val="0"/>
              </a:spcBef>
              <a:spcAft>
                <a:spcPct val="0"/>
              </a:spcAft>
              <a:defRPr/>
            </a:pPr>
            <a:endParaRPr lang="en-US" sz="1600" b="1" kern="0" dirty="0">
              <a:solidFill>
                <a:srgbClr val="FFFFFF"/>
              </a:solidFill>
              <a:latin typeface="Arial" pitchFamily="34" charset="0"/>
              <a:ea typeface="ＭＳ Ｐゴシック" pitchFamily="34" charset="-128"/>
              <a:cs typeface="Arial" pitchFamily="34" charset="0"/>
            </a:endParaRPr>
          </a:p>
          <a:p>
            <a:pPr fontAlgn="base">
              <a:spcBef>
                <a:spcPct val="0"/>
              </a:spcBef>
              <a:spcAft>
                <a:spcPct val="0"/>
              </a:spcAft>
              <a:defRPr/>
            </a:pPr>
            <a:r>
              <a:rPr lang="en-US" sz="1600" b="1" kern="0" dirty="0">
                <a:solidFill>
                  <a:srgbClr val="FFFFFF"/>
                </a:solidFill>
                <a:latin typeface="Arial" pitchFamily="34" charset="0"/>
                <a:ea typeface="ＭＳ Ｐゴシック" pitchFamily="34" charset="-128"/>
                <a:cs typeface="Arial" pitchFamily="34" charset="0"/>
              </a:rPr>
              <a:t>**Specialty drugs must be filled through a Specialty Network Pharmacy and can only be filled every 30 days. </a:t>
            </a:r>
          </a:p>
          <a:p>
            <a:pPr fontAlgn="base">
              <a:spcBef>
                <a:spcPct val="0"/>
              </a:spcBef>
              <a:spcAft>
                <a:spcPct val="0"/>
              </a:spcAft>
              <a:defRPr/>
            </a:pPr>
            <a:endParaRPr lang="en-US" sz="1200" b="1" kern="0" dirty="0">
              <a:solidFill>
                <a:srgbClr val="FFFFFF"/>
              </a:solidFill>
              <a:latin typeface="Arial" pitchFamily="34" charset="0"/>
              <a:ea typeface="ＭＳ Ｐゴシック" pitchFamily="34" charset="-128"/>
              <a:cs typeface="Arial" pitchFamily="34" charset="0"/>
            </a:endParaRPr>
          </a:p>
          <a:p>
            <a:pPr fontAlgn="base">
              <a:spcBef>
                <a:spcPct val="0"/>
              </a:spcBef>
              <a:spcAft>
                <a:spcPct val="0"/>
              </a:spcAft>
              <a:defRPr/>
            </a:pPr>
            <a:r>
              <a:rPr lang="en-US" sz="1400" kern="0" dirty="0">
                <a:solidFill>
                  <a:srgbClr val="000000"/>
                </a:solidFill>
                <a:latin typeface="Arial" pitchFamily="34" charset="0"/>
                <a:ea typeface="ＭＳ Ｐゴシック" pitchFamily="34" charset="-128"/>
                <a:cs typeface="Arial" pitchFamily="34" charset="0"/>
              </a:rPr>
              <a:t> </a:t>
            </a:r>
          </a:p>
        </p:txBody>
      </p:sp>
    </p:spTree>
    <p:extLst>
      <p:ext uri="{BB962C8B-B14F-4D97-AF65-F5344CB8AC3E}">
        <p14:creationId xmlns:p14="http://schemas.microsoft.com/office/powerpoint/2010/main" val="3391078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Telehealth – 24/7 virtual medical care</a:t>
            </a:r>
          </a:p>
        </p:txBody>
      </p:sp>
      <p:sp>
        <p:nvSpPr>
          <p:cNvPr id="3" name="Content Placeholder 2"/>
          <p:cNvSpPr>
            <a:spLocks noGrp="1"/>
          </p:cNvSpPr>
          <p:nvPr>
            <p:ph idx="1"/>
          </p:nvPr>
        </p:nvSpPr>
        <p:spPr>
          <a:xfrm>
            <a:off x="381000" y="1447801"/>
            <a:ext cx="11430000" cy="4972049"/>
          </a:xfrm>
        </p:spPr>
        <p:txBody>
          <a:bodyPr>
            <a:normAutofit/>
          </a:bodyPr>
          <a:lstStyle/>
          <a:p>
            <a:pPr marL="0" indent="0" eaLnBrk="0" fontAlgn="base" hangingPunct="0">
              <a:spcBef>
                <a:spcPts val="0"/>
              </a:spcBef>
              <a:spcAft>
                <a:spcPts val="600"/>
              </a:spcAft>
              <a:buClr>
                <a:srgbClr val="C4262E"/>
              </a:buClr>
              <a:buSzPct val="110000"/>
              <a:buNone/>
              <a:defRPr/>
            </a:pPr>
            <a:r>
              <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All health plan members have access to virtual telehealth visits </a:t>
            </a:r>
            <a:endParaRPr lang="en-US" sz="20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25425" indent="-225425" eaLnBrk="0" fontAlgn="base" hangingPunct="0">
              <a:spcBef>
                <a:spcPts val="0"/>
              </a:spcBef>
              <a:spcAft>
                <a:spcPts val="600"/>
              </a:spcAft>
              <a:buClr>
                <a:srgbClr val="C4262E"/>
              </a:buClr>
              <a:buSzPct val="110000"/>
              <a:defRPr/>
            </a:pP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PhysicianNow and MDLive carrier-sponsored 24/7 virtual medical care </a:t>
            </a:r>
          </a:p>
          <a:p>
            <a:pPr marL="225425" indent="-225425" eaLnBrk="0" fontAlgn="base" hangingPunct="0">
              <a:spcBef>
                <a:spcPts val="0"/>
              </a:spcBef>
              <a:spcAft>
                <a:spcPts val="600"/>
              </a:spcAft>
              <a:buClr>
                <a:srgbClr val="C4262E"/>
              </a:buClr>
              <a:buSzPct val="110000"/>
              <a:defRP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T</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alk to a doctor for non-emergency medical care by phone, computer or tablet from anywhere. </a:t>
            </a:r>
          </a:p>
          <a:p>
            <a:pPr marL="225425" indent="-225425" eaLnBrk="0" fontAlgn="base" hangingPunct="0">
              <a:spcBef>
                <a:spcPts val="0"/>
              </a:spcBef>
              <a:spcAft>
                <a:spcPts val="600"/>
              </a:spcAft>
              <a:buClr>
                <a:srgbClr val="C4262E"/>
              </a:buClr>
              <a:buSzPct val="110000"/>
              <a:defRPr/>
            </a:pP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Cost is less than a typical office visit when you use PhysicianNow or MDLive programs sponsored by BlueCross BlueShield and Cigna.</a:t>
            </a:r>
          </a:p>
          <a:p>
            <a:pPr marL="225425" indent="-225425" eaLnBrk="0" fontAlgn="base" hangingPunct="0">
              <a:spcBef>
                <a:spcPts val="0"/>
              </a:spcBef>
              <a:spcAft>
                <a:spcPts val="600"/>
              </a:spcAft>
              <a:buClr>
                <a:srgbClr val="C4262E"/>
              </a:buClr>
              <a:buSzPct val="110000"/>
              <a:defRPr/>
            </a:pPr>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25425" indent="-225425" eaLnBrk="0" fontAlgn="base" hangingPunct="0">
              <a:spcBef>
                <a:spcPts val="0"/>
              </a:spcBef>
              <a:spcAft>
                <a:spcPts val="600"/>
              </a:spcAft>
              <a:buClr>
                <a:srgbClr val="C4262E"/>
              </a:buClr>
              <a:buSzPct val="110000"/>
              <a:defRPr/>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Physician Now and MDLive telehealth program costs</a:t>
            </a:r>
            <a:r>
              <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a:t>
            </a:r>
          </a:p>
          <a:p>
            <a:pPr marL="625475" lvl="1" indent="-225425" eaLnBrk="0" fontAlgn="base" hangingPunct="0">
              <a:spcBef>
                <a:spcPts val="0"/>
              </a:spcBef>
              <a:spcAft>
                <a:spcPts val="600"/>
              </a:spcAft>
              <a:buClr>
                <a:srgbClr val="C4262E"/>
              </a:buClr>
              <a:buSzPct val="110000"/>
              <a:defRPr/>
            </a:pPr>
            <a:r>
              <a:rPr lang="en-US" sz="1800"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PPO members: </a:t>
            </a:r>
            <a:r>
              <a:rPr lang="en-US" sz="180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Copay is $15</a:t>
            </a:r>
          </a:p>
          <a:p>
            <a:pPr marL="625475" lvl="1" indent="-225425" eaLnBrk="0" fontAlgn="base" hangingPunct="0">
              <a:spcBef>
                <a:spcPts val="0"/>
              </a:spcBef>
              <a:spcAft>
                <a:spcPts val="600"/>
              </a:spcAft>
              <a:buClr>
                <a:srgbClr val="C4262E"/>
              </a:buClr>
              <a:buSzPct val="110000"/>
              <a:defRPr/>
            </a:pPr>
            <a:r>
              <a:rPr lang="en-US" sz="18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CDHP members: </a:t>
            </a:r>
            <a:r>
              <a:rPr lang="en-US" sz="1800" dirty="0">
                <a:solidFill>
                  <a:schemeClr val="tx2"/>
                </a:solidFill>
                <a:latin typeface="Open Sans" panose="020B0606030504020204" pitchFamily="34" charset="0"/>
                <a:ea typeface="Open Sans" panose="020B0606030504020204" pitchFamily="34" charset="0"/>
                <a:cs typeface="Open Sans" panose="020B0606030504020204" pitchFamily="34" charset="0"/>
              </a:rPr>
              <a:t>Pay the negotiated rate per visit until reaching the deductible – then primary office visit coinsurance applies</a:t>
            </a:r>
          </a:p>
          <a:p>
            <a:pPr marL="625475" lvl="1" indent="-225425" eaLnBrk="0" fontAlgn="base" hangingPunct="0">
              <a:spcBef>
                <a:spcPts val="0"/>
              </a:spcBef>
              <a:spcAft>
                <a:spcPts val="600"/>
              </a:spcAft>
              <a:buClr>
                <a:srgbClr val="C4262E"/>
              </a:buClr>
              <a:buSzPct val="110000"/>
              <a:defRPr/>
            </a:pPr>
            <a:r>
              <a:rPr lang="en-US" sz="180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Members log in and select the service – details are on the website</a:t>
            </a:r>
            <a:endPar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tn.gov/PartnersForHealth under </a:t>
            </a:r>
            <a:r>
              <a:rPr lang="en-US"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Health Options </a:t>
            </a: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and</a:t>
            </a:r>
            <a:r>
              <a:rPr lang="en-US" b="0"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b="1"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3"/>
              </a:rPr>
              <a:t>Telehealth </a:t>
            </a:r>
            <a:r>
              <a:rPr lang="en-US"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for details.</a:t>
            </a: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753601" y="5924697"/>
            <a:ext cx="1828799" cy="788276"/>
          </a:xfrm>
          <a:prstGeom prst="rect">
            <a:avLst/>
          </a:prstGeom>
        </p:spPr>
      </p:pic>
      <p:sp>
        <p:nvSpPr>
          <p:cNvPr id="5" name="TextBox 5"/>
          <p:cNvSpPr txBox="1">
            <a:spLocks noChangeArrowheads="1"/>
          </p:cNvSpPr>
          <p:nvPr/>
        </p:nvSpPr>
        <p:spPr bwMode="auto">
          <a:xfrm>
            <a:off x="606083" y="6424832"/>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spTree>
    <p:extLst>
      <p:ext uri="{BB962C8B-B14F-4D97-AF65-F5344CB8AC3E}">
        <p14:creationId xmlns:p14="http://schemas.microsoft.com/office/powerpoint/2010/main" val="2196022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Behavioral Health &amp; Substance Use Services </a:t>
            </a:r>
            <a:b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Managed by Optum</a:t>
            </a:r>
          </a:p>
        </p:txBody>
      </p:sp>
      <p:sp>
        <p:nvSpPr>
          <p:cNvPr id="3" name="Content Placeholder 2"/>
          <p:cNvSpPr>
            <a:spLocks noGrp="1"/>
          </p:cNvSpPr>
          <p:nvPr>
            <p:ph idx="1"/>
          </p:nvPr>
        </p:nvSpPr>
        <p:spPr>
          <a:xfrm>
            <a:off x="381000" y="1600200"/>
            <a:ext cx="11582400" cy="4724400"/>
          </a:xfrm>
        </p:spPr>
        <p:txBody>
          <a:bodyPr>
            <a:normAutofit/>
          </a:bodyPr>
          <a:lstStyle/>
          <a:p>
            <a:pPr marL="0" indent="0" fontAlgn="base">
              <a:spcBef>
                <a:spcPts val="600"/>
              </a:spcBef>
              <a:buClr>
                <a:srgbClr val="C4262E"/>
              </a:buClr>
              <a:buSzPct val="110000"/>
              <a:buNone/>
              <a:defRPr/>
            </a:pP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Behavioral health benefits available to members/dependents enrolled in medical insurance. </a:t>
            </a:r>
          </a:p>
          <a:p>
            <a:pPr marL="0" indent="0" fontAlgn="base">
              <a:spcBef>
                <a:spcPts val="600"/>
              </a:spcBef>
              <a:buClr>
                <a:srgbClr val="C4262E"/>
              </a:buClr>
              <a:buSzPct val="110000"/>
              <a:buNone/>
              <a:defRPr/>
            </a:pPr>
            <a:r>
              <a:rPr lang="en-US" b="1"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All members will receive an Optum ID card for services. </a:t>
            </a:r>
          </a:p>
          <a:p>
            <a:pPr marL="0" indent="0" fontAlgn="base">
              <a:lnSpc>
                <a:spcPct val="90000"/>
              </a:lnSpc>
              <a:spcBef>
                <a:spcPct val="65000"/>
              </a:spcBef>
              <a:buClr>
                <a:srgbClr val="C4262E"/>
              </a:buClr>
              <a:buSzPct val="110000"/>
              <a:buNone/>
              <a:defRPr/>
            </a:pP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Optum </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can find a network provider (in-person or virtual visits), explain benefits, identify best treatment options, schedule appointments and answer questions.</a:t>
            </a:r>
          </a:p>
          <a:p>
            <a:pPr marL="209550" indent="-209550" fontAlgn="base">
              <a:lnSpc>
                <a:spcPct val="90000"/>
              </a:lnSpc>
              <a:spcBef>
                <a:spcPct val="65000"/>
              </a:spcBef>
              <a:buClr>
                <a:srgbClr val="C4262E"/>
              </a:buClr>
              <a:buSzPct val="110000"/>
              <a:defRPr/>
            </a:pP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Services include:</a:t>
            </a:r>
          </a:p>
          <a:p>
            <a:pPr marL="463550" lvl="1" indent="-209550" fontAlgn="base">
              <a:lnSpc>
                <a:spcPct val="120000"/>
              </a:lnSpc>
              <a:spcBef>
                <a:spcPts val="0"/>
              </a:spcBef>
              <a:buClr>
                <a:srgbClr val="C4262E"/>
              </a:buClr>
              <a:buSzPct val="110000"/>
              <a:defRPr/>
            </a:pP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First Call Provider Search </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HERE4TN team will help you find a provider based on your specific needs</a:t>
            </a:r>
          </a:p>
          <a:p>
            <a:pPr marL="463550" lvl="1" indent="-209550" fontAlgn="base">
              <a:lnSpc>
                <a:spcPct val="120000"/>
              </a:lnSpc>
              <a:spcBef>
                <a:spcPts val="0"/>
              </a:spcBef>
              <a:buClr>
                <a:srgbClr val="C4262E"/>
              </a:buClr>
              <a:buSzPct val="110000"/>
              <a:defRPr/>
            </a:pP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TalkSpace online therapy </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communicate with a therapist by text, audio or video 24/7 from your smartphone – cost share applies</a:t>
            </a:r>
          </a:p>
          <a:p>
            <a:pPr marL="463550" lvl="1" indent="-209550" fontAlgn="base">
              <a:lnSpc>
                <a:spcPct val="120000"/>
              </a:lnSpc>
              <a:spcBef>
                <a:spcPts val="0"/>
              </a:spcBef>
              <a:buClr>
                <a:srgbClr val="C4262E"/>
              </a:buClr>
              <a:buSzPct val="110000"/>
              <a:defRPr/>
            </a:pP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Substance User Disorder Preferred Facility Network</a:t>
            </a:r>
          </a:p>
          <a:p>
            <a:pPr marL="463550" lvl="1" indent="-209550" fontAlgn="base">
              <a:lnSpc>
                <a:spcPct val="120000"/>
              </a:lnSpc>
              <a:spcBef>
                <a:spcPts val="0"/>
              </a:spcBef>
              <a:buClr>
                <a:srgbClr val="C4262E"/>
              </a:buClr>
              <a:buSzPct val="110000"/>
              <a:defRPr/>
            </a:pP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Sanvello </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on-demand mobile app to help with stress, anxiety and depression</a:t>
            </a:r>
          </a:p>
          <a:p>
            <a:pPr marL="0" lvl="3" indent="0" fontAlgn="base">
              <a:lnSpc>
                <a:spcPct val="90000"/>
              </a:lnSpc>
              <a:spcBef>
                <a:spcPct val="15000"/>
              </a:spcBef>
              <a:buClr>
                <a:srgbClr val="C4262E"/>
              </a:buClr>
              <a:buSzPct val="110000"/>
              <a:buNone/>
              <a:defRPr/>
            </a:pPr>
            <a:endPar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lvl="3" indent="0" fontAlgn="base">
              <a:lnSpc>
                <a:spcPct val="90000"/>
              </a:lnSpc>
              <a:spcBef>
                <a:spcPct val="15000"/>
              </a:spcBef>
              <a:buClr>
                <a:srgbClr val="C4262E"/>
              </a:buClr>
              <a:buSzPct val="110000"/>
              <a:buNone/>
              <a:defRPr/>
            </a:pP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tn.gov/PartnersForHealth under </a:t>
            </a:r>
            <a:r>
              <a:rPr lang="en-US" sz="18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Health Options </a:t>
            </a: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an</a:t>
            </a:r>
            <a:r>
              <a:rPr lang="en-US" sz="18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d </a:t>
            </a:r>
            <a:r>
              <a:rPr lang="en-US" sz="1800" b="1" kern="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3"/>
              </a:rPr>
              <a:t>Behavioral Health </a:t>
            </a: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for details.</a:t>
            </a:r>
          </a:p>
          <a:p>
            <a:pPr marL="0" lvl="3" indent="0" fontAlgn="base">
              <a:lnSpc>
                <a:spcPct val="90000"/>
              </a:lnSpc>
              <a:spcBef>
                <a:spcPct val="15000"/>
              </a:spcBef>
              <a:buClr>
                <a:srgbClr val="C4262E"/>
              </a:buClr>
              <a:buSzPct val="110000"/>
              <a:buNone/>
              <a:defRPr/>
            </a:pP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To access all programs and services </a:t>
            </a:r>
            <a:r>
              <a:rPr lang="en-US" sz="18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and get help finding a provider</a:t>
            </a: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contact Optum at 855.HERE4TN (855.437.3486), 24/7 or </a:t>
            </a:r>
            <a:r>
              <a:rPr lang="en-US" sz="18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HERE4TN.com</a:t>
            </a:r>
          </a:p>
        </p:txBody>
      </p:sp>
      <p:pic>
        <p:nvPicPr>
          <p:cNvPr id="4"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748912" y="5945506"/>
            <a:ext cx="1828799" cy="788276"/>
          </a:xfrm>
          <a:prstGeom prst="rect">
            <a:avLst/>
          </a:prstGeom>
        </p:spPr>
      </p:pic>
      <p:sp>
        <p:nvSpPr>
          <p:cNvPr id="5" name="TextBox 5"/>
          <p:cNvSpPr txBox="1">
            <a:spLocks noChangeArrowheads="1"/>
          </p:cNvSpPr>
          <p:nvPr/>
        </p:nvSpPr>
        <p:spPr bwMode="auto">
          <a:xfrm>
            <a:off x="609600" y="6419850"/>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spTree>
    <p:extLst>
      <p:ext uri="{BB962C8B-B14F-4D97-AF65-F5344CB8AC3E}">
        <p14:creationId xmlns:p14="http://schemas.microsoft.com/office/powerpoint/2010/main" val="1446782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lstStyle/>
          <a:p>
            <a:pPr marL="16827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Here4TN - Employee Assistance Program </a:t>
            </a:r>
            <a:b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Managed by Optum</a:t>
            </a:r>
          </a:p>
        </p:txBody>
      </p:sp>
      <p:sp>
        <p:nvSpPr>
          <p:cNvPr id="3" name="Content Placeholder 2"/>
          <p:cNvSpPr>
            <a:spLocks noGrp="1"/>
          </p:cNvSpPr>
          <p:nvPr>
            <p:ph idx="1"/>
          </p:nvPr>
        </p:nvSpPr>
        <p:spPr>
          <a:xfrm>
            <a:off x="381001" y="1600200"/>
            <a:ext cx="11429997" cy="4648200"/>
          </a:xfrm>
        </p:spPr>
        <p:txBody>
          <a:bodyPr>
            <a:normAutofit lnSpcReduction="10000"/>
          </a:bodyPr>
          <a:lstStyle/>
          <a:p>
            <a:pPr marL="0" indent="0" fontAlgn="base">
              <a:lnSpc>
                <a:spcPct val="90000"/>
              </a:lnSpc>
              <a:spcBef>
                <a:spcPts val="600"/>
              </a:spcBef>
              <a:spcAft>
                <a:spcPts val="600"/>
              </a:spcAft>
              <a:buClr>
                <a:srgbClr val="C4262E"/>
              </a:buClr>
              <a:buSzPct val="110000"/>
              <a:buNone/>
              <a:defRPr/>
            </a:pP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Here4TN EAP available to all benefits-eligible state/higher education employees and eligible dependents, even if not enrolled in a health plan. </a:t>
            </a:r>
          </a:p>
          <a:p>
            <a:pPr marL="0" indent="0" fontAlgn="base">
              <a:spcBef>
                <a:spcPts val="0"/>
              </a:spcBef>
              <a:buClr>
                <a:srgbClr val="C4262E"/>
              </a:buClr>
              <a:buSzPct val="110000"/>
              <a:buNone/>
              <a:defRPr/>
            </a:pP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Services are offered at </a:t>
            </a: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no cost </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to individuals eligible to participate. </a:t>
            </a:r>
          </a:p>
          <a:p>
            <a:pPr marL="0" indent="0" fontAlgn="base">
              <a:spcBef>
                <a:spcPts val="0"/>
              </a:spcBef>
              <a:buClr>
                <a:srgbClr val="C4262E"/>
              </a:buClr>
              <a:buSzPct val="110000"/>
              <a:buNone/>
              <a:defRPr/>
            </a:pP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Specialists available 24/7 to assist with stress, legal, financial, mediation and work/life services.</a:t>
            </a:r>
          </a:p>
          <a:p>
            <a:pPr marL="0" indent="0" fontAlgn="base">
              <a:spcBef>
                <a:spcPts val="0"/>
              </a:spcBef>
              <a:buClr>
                <a:srgbClr val="C4262E"/>
              </a:buClr>
              <a:buSzPct val="110000"/>
              <a:buNone/>
              <a:defRPr/>
            </a:pPr>
            <a:endPar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09550" indent="-209550" fontAlgn="base">
              <a:spcBef>
                <a:spcPts val="0"/>
              </a:spcBef>
              <a:buClr>
                <a:srgbClr val="C4262E"/>
              </a:buClr>
              <a:buSzPct val="110000"/>
              <a:defRPr/>
            </a:pP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Services include:</a:t>
            </a:r>
          </a:p>
          <a:p>
            <a:pPr marL="609600" lvl="1" indent="-209550" fontAlgn="base">
              <a:spcBef>
                <a:spcPts val="0"/>
              </a:spcBef>
              <a:buClr>
                <a:srgbClr val="C4262E"/>
              </a:buClr>
              <a:buSzPct val="110000"/>
              <a:defRPr/>
            </a:pPr>
            <a:r>
              <a:rPr lang="en-US" sz="18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First Call Provider Search </a:t>
            </a: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HERE4TN team will help you find a provider based on your specific needs</a:t>
            </a:r>
          </a:p>
          <a:p>
            <a:pPr marL="609600" lvl="1" indent="-209550" fontAlgn="base">
              <a:spcBef>
                <a:spcPts val="0"/>
              </a:spcBef>
              <a:buClr>
                <a:srgbClr val="C4262E"/>
              </a:buClr>
              <a:buSzPct val="110000"/>
              <a:defRPr/>
            </a:pPr>
            <a:r>
              <a:rPr lang="en-US" sz="18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Short-term counseling </a:t>
            </a: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five visits, per problem, per year, per individual at no cost to you. By phone or virtual visit. Prior authorization required. </a:t>
            </a:r>
          </a:p>
          <a:p>
            <a:pPr marL="609600" lvl="1" indent="-209550" fontAlgn="base">
              <a:spcBef>
                <a:spcPts val="0"/>
              </a:spcBef>
              <a:buClr>
                <a:srgbClr val="C4262E"/>
              </a:buClr>
              <a:buSzPct val="110000"/>
              <a:defRPr/>
            </a:pPr>
            <a:r>
              <a:rPr lang="en-US" sz="18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Sanvello</a:t>
            </a: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 on-demand mobile app to help with stress, anxiety and depression</a:t>
            </a:r>
          </a:p>
          <a:p>
            <a:pPr marL="609600" lvl="1" indent="-209550" fontAlgn="base">
              <a:spcBef>
                <a:spcPts val="0"/>
              </a:spcBef>
              <a:buClr>
                <a:srgbClr val="C4262E"/>
              </a:buClr>
              <a:buSzPct val="110000"/>
              <a:defRPr/>
            </a:pPr>
            <a:r>
              <a:rPr lang="en-US" sz="18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Take Charge at Work </a:t>
            </a:r>
            <a:r>
              <a:rPr lang="en-US" sz="18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telephonic coaching program helps members with depression improve performance at work</a:t>
            </a:r>
          </a:p>
          <a:p>
            <a:pPr marL="0" indent="0" fontAlgn="base">
              <a:lnSpc>
                <a:spcPct val="90000"/>
              </a:lnSpc>
              <a:spcBef>
                <a:spcPts val="600"/>
              </a:spcBef>
              <a:spcAft>
                <a:spcPts val="600"/>
              </a:spcAft>
              <a:buClr>
                <a:srgbClr val="C4262E"/>
              </a:buClr>
              <a:buSzPct val="110000"/>
              <a:buNone/>
              <a:defRPr/>
            </a:pP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a:t>
            </a: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tn.gov/PartnersForHealth</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under </a:t>
            </a: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Other Benefits</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and </a:t>
            </a:r>
            <a:r>
              <a:rPr lang="en-US" b="1" kern="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EAP</a:t>
            </a:r>
            <a:r>
              <a:rPr lang="en-US" b="1"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for details.</a:t>
            </a:r>
          </a:p>
          <a:p>
            <a:pPr marL="0" indent="0" fontAlgn="base">
              <a:lnSpc>
                <a:spcPct val="90000"/>
              </a:lnSpc>
              <a:spcBef>
                <a:spcPts val="600"/>
              </a:spcBef>
              <a:spcAft>
                <a:spcPts val="600"/>
              </a:spcAft>
              <a:buClr>
                <a:srgbClr val="C4262E"/>
              </a:buClr>
              <a:buSzPct val="110000"/>
              <a:buNone/>
              <a:defRPr/>
            </a:pP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For EAP programs and services </a:t>
            </a: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and help finding a provider</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contact Optum at 855.HERE4TN (855.437.3486), 24/7 or </a:t>
            </a: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Here4TN.com</a:t>
            </a:r>
          </a:p>
          <a:p>
            <a:endParaRPr lang="en-US" dirty="0"/>
          </a:p>
        </p:txBody>
      </p:sp>
      <p:pic>
        <p:nvPicPr>
          <p:cNvPr id="4"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982200" y="5853896"/>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spTree>
    <p:extLst>
      <p:ext uri="{BB962C8B-B14F-4D97-AF65-F5344CB8AC3E}">
        <p14:creationId xmlns:p14="http://schemas.microsoft.com/office/powerpoint/2010/main" val="3944299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Wellness Program</a:t>
            </a:r>
            <a:b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Managed by ActiveHealth</a:t>
            </a:r>
          </a:p>
        </p:txBody>
      </p:sp>
      <p:sp>
        <p:nvSpPr>
          <p:cNvPr id="3" name="Content Placeholder 2"/>
          <p:cNvSpPr>
            <a:spLocks noGrp="1"/>
          </p:cNvSpPr>
          <p:nvPr>
            <p:ph idx="1"/>
          </p:nvPr>
        </p:nvSpPr>
        <p:spPr>
          <a:xfrm>
            <a:off x="228600" y="1537139"/>
            <a:ext cx="11582400" cy="4863661"/>
          </a:xfrm>
        </p:spPr>
        <p:txBody>
          <a:bodyPr>
            <a:normAutofit/>
          </a:bodyPr>
          <a:lstStyle/>
          <a:p>
            <a:pPr marL="53975" indent="0" eaLnBrk="0" fontAlgn="base" hangingPunct="0">
              <a:spcBef>
                <a:spcPts val="600"/>
              </a:spcBef>
              <a:buClr>
                <a:srgbClr val="C00000"/>
              </a:buClr>
              <a:buNone/>
            </a:pP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Wellness program </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available for state/higher education employees and spouses (excludes retirees) enrolled in the health plan. </a:t>
            </a:r>
          </a:p>
          <a:p>
            <a:pPr marL="53975" indent="0" eaLnBrk="0" fontAlgn="base" hangingPunct="0">
              <a:spcBef>
                <a:spcPts val="600"/>
              </a:spcBef>
              <a:buClr>
                <a:srgbClr val="C00000"/>
              </a:buClr>
              <a:buNone/>
            </a:pP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Wellness program includes: </a:t>
            </a:r>
          </a:p>
          <a:p>
            <a:pPr>
              <a:spcBef>
                <a:spcPts val="0"/>
              </a:spcBef>
            </a:pPr>
            <a:r>
              <a:rPr lang="en-US" sz="1600" b="1" dirty="0">
                <a:solidFill>
                  <a:schemeClr val="tx2"/>
                </a:solidFill>
              </a:rPr>
              <a:t>Cash incentives: </a:t>
            </a:r>
            <a:r>
              <a:rPr lang="en-US" sz="1600" dirty="0">
                <a:solidFill>
                  <a:schemeClr val="tx2"/>
                </a:solidFill>
              </a:rPr>
              <a:t>Up to $250 each for enrolled employees and spouses. </a:t>
            </a:r>
          </a:p>
          <a:p>
            <a:pPr lvl="1">
              <a:spcBef>
                <a:spcPts val="0"/>
              </a:spcBef>
            </a:pPr>
            <a:r>
              <a:rPr lang="en-US" dirty="0">
                <a:solidFill>
                  <a:schemeClr val="tx2"/>
                </a:solidFill>
              </a:rPr>
              <a:t>Enrolled state employees can put wellness program cash incentives into their HSAs (counts toward overall HSA IRS annual maximum)</a:t>
            </a:r>
          </a:p>
          <a:p>
            <a:pPr>
              <a:spcBef>
                <a:spcPts val="0"/>
              </a:spcBef>
            </a:pPr>
            <a:r>
              <a:rPr lang="en-US" sz="1600" b="1" dirty="0">
                <a:solidFill>
                  <a:schemeClr val="tx2"/>
                </a:solidFill>
              </a:rPr>
              <a:t>Weight Management Program: </a:t>
            </a:r>
            <a:r>
              <a:rPr lang="en-US" sz="1600" dirty="0">
                <a:solidFill>
                  <a:schemeClr val="tx2"/>
                </a:solidFill>
              </a:rPr>
              <a:t>12-month program for those ready to lose weight. Contact ActiveHealth for details. </a:t>
            </a:r>
          </a:p>
          <a:p>
            <a:pPr marL="0" indent="0">
              <a:spcBef>
                <a:spcPts val="0"/>
              </a:spcBef>
              <a:buNone/>
            </a:pPr>
            <a:r>
              <a:rPr lang="en-US" dirty="0">
                <a:solidFill>
                  <a:schemeClr val="tx1"/>
                </a:solidFill>
              </a:rPr>
              <a:t> </a:t>
            </a:r>
            <a:endParaRPr lang="en-US" sz="1800" dirty="0">
              <a:solidFill>
                <a:schemeClr val="tx1"/>
              </a:solidFill>
            </a:endParaRPr>
          </a:p>
          <a:p>
            <a:pPr marL="0" indent="0">
              <a:spcBef>
                <a:spcPts val="0"/>
              </a:spcBef>
              <a:buNone/>
            </a:pPr>
            <a:r>
              <a:rPr lang="en-US" dirty="0">
                <a:solidFill>
                  <a:schemeClr val="tx2"/>
                </a:solidFill>
              </a:rPr>
              <a:t>Information about programs, activities and a</a:t>
            </a:r>
            <a:r>
              <a:rPr lang="en-US" dirty="0">
                <a:solidFill>
                  <a:schemeClr val="tx1"/>
                </a:solidFill>
              </a:rPr>
              <a:t> </a:t>
            </a:r>
            <a:r>
              <a:rPr lang="en-US" b="1" dirty="0">
                <a:solidFill>
                  <a:srgbClr val="C00000"/>
                </a:solidFill>
              </a:rPr>
              <a:t>printable</a:t>
            </a:r>
            <a:r>
              <a:rPr lang="en-US" dirty="0">
                <a:solidFill>
                  <a:srgbClr val="C00000"/>
                </a:solidFill>
              </a:rPr>
              <a:t> </a:t>
            </a:r>
            <a:r>
              <a:rPr lang="en-US" b="1" dirty="0">
                <a:solidFill>
                  <a:srgbClr val="C00000"/>
                </a:solidFill>
              </a:rPr>
              <a:t>Incentive Table </a:t>
            </a:r>
            <a:r>
              <a:rPr lang="en-US" dirty="0">
                <a:solidFill>
                  <a:schemeClr val="tx2"/>
                </a:solidFill>
              </a:rPr>
              <a:t>are at tn.gov/PartnersForHealth under </a:t>
            </a:r>
            <a:r>
              <a:rPr lang="en-US" b="1" dirty="0">
                <a:solidFill>
                  <a:schemeClr val="tx2"/>
                </a:solidFill>
                <a:hlinkClick r:id="rId3">
                  <a:extLst>
                    <a:ext uri="{A12FA001-AC4F-418D-AE19-62706E023703}">
                      <ahyp:hlinkClr xmlns:ahyp="http://schemas.microsoft.com/office/drawing/2018/hyperlinkcolor" val="tx"/>
                    </a:ext>
                  </a:extLst>
                </a:hlinkClick>
              </a:rPr>
              <a:t>Wellness</a:t>
            </a:r>
            <a:r>
              <a:rPr lang="en-US" dirty="0">
                <a:solidFill>
                  <a:schemeClr val="tx2"/>
                </a:solidFill>
              </a:rPr>
              <a:t>. </a:t>
            </a:r>
          </a:p>
          <a:p>
            <a:pPr marL="0" indent="0">
              <a:spcBef>
                <a:spcPts val="0"/>
              </a:spcBef>
              <a:buNone/>
            </a:pPr>
            <a:r>
              <a:rPr lang="en-US" dirty="0">
                <a:solidFill>
                  <a:schemeClr val="tx2"/>
                </a:solidFill>
              </a:rPr>
              <a:t>Contact: </a:t>
            </a:r>
            <a:r>
              <a:rPr lang="en-US" b="1" dirty="0">
                <a:solidFill>
                  <a:schemeClr val="tx2"/>
                </a:solidFill>
              </a:rPr>
              <a:t>ActiveHealth</a:t>
            </a:r>
            <a:r>
              <a:rPr lang="en-US" dirty="0">
                <a:solidFill>
                  <a:schemeClr val="tx2"/>
                </a:solidFill>
              </a:rPr>
              <a:t>, 888.741.3390, M-F 8-8 CT, </a:t>
            </a:r>
            <a:r>
              <a:rPr lang="en-US" dirty="0">
                <a:solidFill>
                  <a:schemeClr val="tx2"/>
                </a:solidFill>
                <a:hlinkClick r:id="rId4"/>
              </a:rPr>
              <a:t>go.activehealth.com/wellnesstn</a:t>
            </a:r>
            <a:endParaRPr lang="en-US" dirty="0">
              <a:solidFill>
                <a:schemeClr val="tx2"/>
              </a:solidFill>
            </a:endParaRPr>
          </a:p>
          <a:p>
            <a:pPr marL="0" indent="0" eaLnBrk="0" fontAlgn="base" hangingPunct="0">
              <a:spcBef>
                <a:spcPts val="0"/>
              </a:spcBef>
              <a:buClr>
                <a:srgbClr val="C4262E"/>
              </a:buClr>
              <a:buSzPct val="110000"/>
              <a:buNone/>
              <a:defRPr/>
            </a:pPr>
            <a:endParaRPr lang="en-US" altLang="ja-JP"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eaLnBrk="0" fontAlgn="base" hangingPunct="0">
              <a:spcBef>
                <a:spcPts val="0"/>
              </a:spcBef>
              <a:buClr>
                <a:srgbClr val="C4262E"/>
              </a:buClr>
              <a:buSzPct val="110000"/>
              <a:buNone/>
              <a:defRPr/>
            </a:pPr>
            <a:r>
              <a:rPr lang="en-US" altLang="ja-JP" sz="16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*Members must be in a positive pay status to receive an incentive. The cash incentive for both the employee and eligible spouse will be deposited directly into the member’s paycheck and will be taxed.</a:t>
            </a:r>
          </a:p>
          <a:p>
            <a:endParaRPr lang="en-US" sz="1400" dirty="0"/>
          </a:p>
        </p:txBody>
      </p:sp>
      <p:pic>
        <p:nvPicPr>
          <p:cNvPr id="4" name="Content Placeholder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906000" y="5933418"/>
            <a:ext cx="1828799" cy="788276"/>
          </a:xfrm>
          <a:prstGeom prst="rect">
            <a:avLst/>
          </a:prstGeom>
        </p:spPr>
      </p:pic>
      <p:sp>
        <p:nvSpPr>
          <p:cNvPr id="5" name="TextBox 5"/>
          <p:cNvSpPr txBox="1">
            <a:spLocks noChangeArrowheads="1"/>
          </p:cNvSpPr>
          <p:nvPr/>
        </p:nvSpPr>
        <p:spPr bwMode="auto">
          <a:xfrm>
            <a:off x="609600" y="6355509"/>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spTree>
    <p:extLst>
      <p:ext uri="{BB962C8B-B14F-4D97-AF65-F5344CB8AC3E}">
        <p14:creationId xmlns:p14="http://schemas.microsoft.com/office/powerpoint/2010/main" val="1244934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lIns="91440" tIns="45720" rIns="91440">
            <a:normAutofit/>
          </a:bodyPr>
          <a:lstStyle/>
          <a:p>
            <a:pPr marL="23177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Importance of your Decisions</a:t>
            </a:r>
          </a:p>
        </p:txBody>
      </p:sp>
      <p:sp>
        <p:nvSpPr>
          <p:cNvPr id="3" name="Content Placeholder 2"/>
          <p:cNvSpPr>
            <a:spLocks noGrp="1"/>
          </p:cNvSpPr>
          <p:nvPr>
            <p:ph idx="1"/>
          </p:nvPr>
        </p:nvSpPr>
        <p:spPr>
          <a:xfrm>
            <a:off x="304800" y="1447800"/>
            <a:ext cx="11125200" cy="4495799"/>
          </a:xfrm>
        </p:spPr>
        <p:txBody>
          <a:bodyPr>
            <a:normAutofit/>
          </a:bodyPr>
          <a:lstStyle/>
          <a:p>
            <a:pPr marL="0" indent="0">
              <a:buNone/>
            </a:pPr>
            <a:r>
              <a:rPr lang="en-US" sz="2000" dirty="0">
                <a:solidFill>
                  <a:schemeClr val="tx2"/>
                </a:solidFill>
              </a:rPr>
              <a:t>The State provides a comprehensive benefits package for you and for those you are eligible to cover under your insurance, known as dependents. </a:t>
            </a:r>
          </a:p>
          <a:p>
            <a:r>
              <a:rPr lang="en-US" sz="2000" dirty="0">
                <a:solidFill>
                  <a:schemeClr val="tx2"/>
                </a:solidFill>
              </a:rPr>
              <a:t>If you are eligible for the State Plan, you may enroll in </a:t>
            </a:r>
            <a:r>
              <a:rPr lang="en-US" sz="2000" b="1" dirty="0">
                <a:solidFill>
                  <a:schemeClr val="tx2"/>
                </a:solidFill>
              </a:rPr>
              <a:t>health, dental, vision, life </a:t>
            </a:r>
            <a:r>
              <a:rPr lang="en-US" sz="2000" dirty="0">
                <a:solidFill>
                  <a:schemeClr val="tx2"/>
                </a:solidFill>
              </a:rPr>
              <a:t>and </a:t>
            </a:r>
            <a:r>
              <a:rPr lang="en-US" sz="2000" b="1" dirty="0">
                <a:solidFill>
                  <a:schemeClr val="tx2"/>
                </a:solidFill>
              </a:rPr>
              <a:t>disability</a:t>
            </a:r>
            <a:r>
              <a:rPr lang="en-US" sz="2000" dirty="0">
                <a:solidFill>
                  <a:schemeClr val="tx2"/>
                </a:solidFill>
              </a:rPr>
              <a:t> insurance. </a:t>
            </a:r>
            <a:r>
              <a:rPr lang="en-US" sz="2000" b="1" dirty="0">
                <a:solidFill>
                  <a:schemeClr val="tx2"/>
                </a:solidFill>
              </a:rPr>
              <a:t>Flexible spending accounts </a:t>
            </a:r>
            <a:r>
              <a:rPr lang="en-US" sz="2000" dirty="0">
                <a:solidFill>
                  <a:schemeClr val="tx2"/>
                </a:solidFill>
              </a:rPr>
              <a:t>and other financial and </a:t>
            </a:r>
            <a:r>
              <a:rPr lang="en-US" sz="2000" b="1" dirty="0">
                <a:solidFill>
                  <a:schemeClr val="tx2"/>
                </a:solidFill>
              </a:rPr>
              <a:t>counseling benefits </a:t>
            </a:r>
            <a:r>
              <a:rPr lang="en-US" sz="2000" dirty="0">
                <a:solidFill>
                  <a:schemeClr val="tx2"/>
                </a:solidFill>
              </a:rPr>
              <a:t>are also available.</a:t>
            </a:r>
          </a:p>
          <a:p>
            <a:r>
              <a:rPr lang="en-US" sz="2000" dirty="0">
                <a:solidFill>
                  <a:schemeClr val="tx2"/>
                </a:solidFill>
              </a:rPr>
              <a:t>You have many options. Please be aware of all the options so you make informed decisions.</a:t>
            </a:r>
          </a:p>
          <a:p>
            <a:r>
              <a:rPr lang="en-US" sz="2000" dirty="0">
                <a:solidFill>
                  <a:schemeClr val="tx2"/>
                </a:solidFill>
              </a:rPr>
              <a:t>You’ll pay monthly premiums for the benefits offered, except for some additional benefits that are included with medical coverage.</a:t>
            </a:r>
          </a:p>
          <a:p>
            <a:r>
              <a:rPr lang="en-US" sz="2000" dirty="0">
                <a:solidFill>
                  <a:schemeClr val="tx2"/>
                </a:solidFill>
              </a:rPr>
              <a:t>Your agency benefits coordinator, known as an ABC, or the person in your Human Resources office, can tell you how long your new hire period lasts. </a:t>
            </a:r>
          </a:p>
          <a:p>
            <a:r>
              <a:rPr lang="en-US" sz="2000" dirty="0">
                <a:solidFill>
                  <a:schemeClr val="tx2"/>
                </a:solidFill>
              </a:rPr>
              <a:t>If you have questions, please make sure to follow up with your ABC.</a:t>
            </a:r>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13035" y="5943599"/>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tn.gov/PartnersForHealth</a:t>
            </a:r>
          </a:p>
        </p:txBody>
      </p:sp>
    </p:spTree>
    <p:extLst>
      <p:ext uri="{BB962C8B-B14F-4D97-AF65-F5344CB8AC3E}">
        <p14:creationId xmlns:p14="http://schemas.microsoft.com/office/powerpoint/2010/main" val="3806385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Diabetes Prevention Program </a:t>
            </a:r>
          </a:p>
        </p:txBody>
      </p:sp>
      <p:sp>
        <p:nvSpPr>
          <p:cNvPr id="3" name="Content Placeholder 2"/>
          <p:cNvSpPr>
            <a:spLocks noGrp="1"/>
          </p:cNvSpPr>
          <p:nvPr>
            <p:ph idx="1"/>
          </p:nvPr>
        </p:nvSpPr>
        <p:spPr>
          <a:xfrm>
            <a:off x="304800" y="1537139"/>
            <a:ext cx="11582399" cy="4863661"/>
          </a:xfrm>
        </p:spPr>
        <p:txBody>
          <a:bodyPr>
            <a:normAutofit/>
          </a:bodyPr>
          <a:lstStyle/>
          <a:p>
            <a:pPr marL="0" indent="0">
              <a:buNone/>
            </a:pPr>
            <a:r>
              <a:rPr lang="en-US" b="1" dirty="0">
                <a:solidFill>
                  <a:srgbClr val="C00000"/>
                </a:solidFill>
              </a:rPr>
              <a:t>Diabetes Prevention Program* offered free to you in 2022. </a:t>
            </a:r>
            <a:endParaRPr lang="en-US" dirty="0"/>
          </a:p>
          <a:p>
            <a:pPr marL="0" indent="0">
              <a:buNone/>
            </a:pPr>
            <a:r>
              <a:rPr lang="en-US" dirty="0">
                <a:solidFill>
                  <a:schemeClr val="tx2"/>
                </a:solidFill>
              </a:rPr>
              <a:t>If eligible, the DPP helps adult health plan members prevent or delay type 2 diabetes. </a:t>
            </a:r>
          </a:p>
          <a:p>
            <a:pPr marL="463550" indent="-295275"/>
            <a:r>
              <a:rPr lang="en-US" dirty="0">
                <a:solidFill>
                  <a:schemeClr val="tx2"/>
                </a:solidFill>
              </a:rPr>
              <a:t>Offered as a part of health insurance</a:t>
            </a:r>
          </a:p>
          <a:p>
            <a:pPr marL="463550" indent="-295275"/>
            <a:r>
              <a:rPr lang="en-US" dirty="0">
                <a:solidFill>
                  <a:schemeClr val="tx2"/>
                </a:solidFill>
              </a:rPr>
              <a:t>No cost if you use an in-network provider</a:t>
            </a:r>
          </a:p>
          <a:p>
            <a:pPr marL="463550" indent="-295275"/>
            <a:r>
              <a:rPr lang="en-US" dirty="0">
                <a:solidFill>
                  <a:schemeClr val="tx2"/>
                </a:solidFill>
              </a:rPr>
              <a:t>Must meet certain criteria*</a:t>
            </a:r>
          </a:p>
          <a:p>
            <a:pPr marL="0" indent="0">
              <a:buNone/>
            </a:pPr>
            <a:endParaRPr lang="en-US" dirty="0">
              <a:solidFill>
                <a:schemeClr val="tx1"/>
              </a:solidFill>
            </a:endParaRPr>
          </a:p>
          <a:p>
            <a:pPr marL="0" indent="0">
              <a:buNone/>
            </a:pPr>
            <a:r>
              <a:rPr lang="en-US" b="1" dirty="0">
                <a:solidFill>
                  <a:schemeClr val="tx2"/>
                </a:solidFill>
              </a:rPr>
              <a:t>Two online programs offered:</a:t>
            </a:r>
          </a:p>
          <a:p>
            <a:pPr marL="463550" indent="-238125"/>
            <a:r>
              <a:rPr lang="en-US" b="1" dirty="0">
                <a:solidFill>
                  <a:schemeClr val="tx2"/>
                </a:solidFill>
              </a:rPr>
              <a:t>Cigna Omada program </a:t>
            </a:r>
            <a:r>
              <a:rPr lang="en-US" dirty="0">
                <a:solidFill>
                  <a:schemeClr val="tx2"/>
                </a:solidFill>
              </a:rPr>
              <a:t>– for enrolled Cigna health plan members</a:t>
            </a:r>
          </a:p>
          <a:p>
            <a:pPr marL="463550" indent="-238125"/>
            <a:r>
              <a:rPr lang="en-US" b="1" dirty="0">
                <a:solidFill>
                  <a:schemeClr val="tx2"/>
                </a:solidFill>
              </a:rPr>
              <a:t>BlueCross BlueShield Livongo program </a:t>
            </a:r>
            <a:r>
              <a:rPr lang="en-US" dirty="0">
                <a:solidFill>
                  <a:schemeClr val="tx2"/>
                </a:solidFill>
              </a:rPr>
              <a:t>– for enrolled BCBST plan members</a:t>
            </a:r>
          </a:p>
          <a:p>
            <a:pPr marL="0" indent="0">
              <a:buNone/>
            </a:pPr>
            <a:r>
              <a:rPr lang="en-US" dirty="0">
                <a:solidFill>
                  <a:schemeClr val="tx2"/>
                </a:solidFill>
              </a:rPr>
              <a:t>Go to tn.gov/PartnersForHealth under </a:t>
            </a:r>
            <a:r>
              <a:rPr lang="en-US" b="1" dirty="0">
                <a:solidFill>
                  <a:schemeClr val="tx2"/>
                </a:solidFill>
              </a:rPr>
              <a:t>Other Benefits </a:t>
            </a:r>
            <a:r>
              <a:rPr lang="en-US" dirty="0">
                <a:solidFill>
                  <a:schemeClr val="tx2"/>
                </a:solidFill>
              </a:rPr>
              <a:t>and </a:t>
            </a:r>
            <a:r>
              <a:rPr lang="en-US" b="1" dirty="0">
                <a:solidFill>
                  <a:schemeClr val="tx2"/>
                </a:solidFill>
              </a:rPr>
              <a:t>Wellness </a:t>
            </a:r>
            <a:r>
              <a:rPr lang="en-US" dirty="0">
                <a:solidFill>
                  <a:schemeClr val="tx2"/>
                </a:solidFill>
              </a:rPr>
              <a:t>and</a:t>
            </a:r>
            <a:r>
              <a:rPr lang="en-US" b="1" dirty="0">
                <a:solidFill>
                  <a:schemeClr val="tx2"/>
                </a:solidFill>
              </a:rPr>
              <a:t> </a:t>
            </a:r>
            <a:r>
              <a:rPr lang="en-US" b="1" dirty="0">
                <a:solidFill>
                  <a:schemeClr val="tx1"/>
                </a:solidFill>
                <a:hlinkClick r:id="rId3">
                  <a:extLst>
                    <a:ext uri="{A12FA001-AC4F-418D-AE19-62706E023703}">
                      <ahyp:hlinkClr xmlns:ahyp="http://schemas.microsoft.com/office/drawing/2018/hyperlinkcolor" val="tx"/>
                    </a:ext>
                  </a:extLst>
                </a:hlinkClick>
              </a:rPr>
              <a:t>DPP webpage </a:t>
            </a:r>
            <a:r>
              <a:rPr lang="en-US" dirty="0">
                <a:solidFill>
                  <a:schemeClr val="tx2"/>
                </a:solidFill>
              </a:rPr>
              <a:t>for details. </a:t>
            </a:r>
            <a:endParaRPr lang="en-US" altLang="ja-JP"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dirty="0">
              <a:solidFill>
                <a:schemeClr val="tx2"/>
              </a:solidFill>
            </a:endParaRPr>
          </a:p>
          <a:p>
            <a:pPr marL="0" indent="0">
              <a:buNone/>
            </a:pPr>
            <a:r>
              <a:rPr lang="en-US" dirty="0">
                <a:solidFill>
                  <a:schemeClr val="tx2"/>
                </a:solidFill>
              </a:rPr>
              <a:t>*Those already diagnosed with diabetes are not eligible for the DPP, but if a health plan member, you can contact ActiveHealth to enroll in a diabetes program.</a:t>
            </a:r>
          </a:p>
          <a:p>
            <a:pPr marL="0" indent="0">
              <a:buNone/>
            </a:pPr>
            <a:endParaRPr lang="en-US" dirty="0">
              <a:solidFill>
                <a:schemeClr val="tx1"/>
              </a:solidFill>
            </a:endParaRPr>
          </a:p>
          <a:p>
            <a:pPr marL="0" indent="0" eaLnBrk="0" fontAlgn="base" hangingPunct="0">
              <a:spcBef>
                <a:spcPts val="0"/>
              </a:spcBef>
              <a:buClr>
                <a:srgbClr val="C4262E"/>
              </a:buClr>
              <a:buSzPct val="110000"/>
              <a:buNone/>
              <a:defRPr/>
            </a:pPr>
            <a:endParaRPr lang="en-US" altLang="ja-JP" kern="0" dirty="0">
              <a:latin typeface="Open Sans" panose="020B0606030504020204" pitchFamily="34" charset="0"/>
              <a:ea typeface="Open Sans" panose="020B0606030504020204" pitchFamily="34" charset="0"/>
              <a:cs typeface="Open Sans" panose="020B0606030504020204" pitchFamily="34" charset="0"/>
            </a:endParaRPr>
          </a:p>
          <a:p>
            <a:endParaRPr lang="en-US" sz="1400" dirty="0"/>
          </a:p>
        </p:txBody>
      </p:sp>
      <p:pic>
        <p:nvPicPr>
          <p:cNvPr id="4"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906000" y="5921610"/>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spTree>
    <p:extLst>
      <p:ext uri="{BB962C8B-B14F-4D97-AF65-F5344CB8AC3E}">
        <p14:creationId xmlns:p14="http://schemas.microsoft.com/office/powerpoint/2010/main" val="1865499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6887"/>
            <a:ext cx="12192000" cy="1143000"/>
          </a:xfrm>
          <a:solidFill>
            <a:srgbClr val="011D5F"/>
          </a:solidFill>
        </p:spPr>
        <p:txBody>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Dental Benefits </a:t>
            </a:r>
            <a:br>
              <a:rPr lang="en-US" sz="3600" strike="sngStrike"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Offered through Cigna or Delta Dental</a:t>
            </a:r>
          </a:p>
        </p:txBody>
      </p:sp>
      <p:sp>
        <p:nvSpPr>
          <p:cNvPr id="3" name="Content Placeholder 2"/>
          <p:cNvSpPr>
            <a:spLocks noGrp="1"/>
          </p:cNvSpPr>
          <p:nvPr>
            <p:ph idx="1"/>
          </p:nvPr>
        </p:nvSpPr>
        <p:spPr>
          <a:xfrm>
            <a:off x="381000" y="1447800"/>
            <a:ext cx="11353800" cy="4724400"/>
          </a:xfrm>
        </p:spPr>
        <p:txBody>
          <a:bodyPr>
            <a:normAutofit/>
          </a:bodyPr>
          <a:lstStyle/>
          <a:p>
            <a:pPr marL="0" indent="0">
              <a:lnSpc>
                <a:spcPct val="120000"/>
              </a:lnSpc>
              <a:spcBef>
                <a:spcPts val="0"/>
              </a:spcBef>
              <a:buNone/>
            </a:pPr>
            <a:r>
              <a:rPr lang="en-US" sz="2100" dirty="0">
                <a:solidFill>
                  <a:schemeClr val="tx2"/>
                </a:solidFill>
              </a:rPr>
              <a:t>Two different dental plans are offered. Members pay the full monthly premium.</a:t>
            </a:r>
          </a:p>
          <a:p>
            <a:pPr marL="0" indent="0">
              <a:lnSpc>
                <a:spcPct val="120000"/>
              </a:lnSpc>
              <a:spcBef>
                <a:spcPts val="0"/>
              </a:spcBef>
              <a:buNone/>
            </a:pPr>
            <a:endParaRPr lang="en-US" sz="1900" b="1" dirty="0">
              <a:solidFill>
                <a:schemeClr val="tx2"/>
              </a:solidFill>
            </a:endParaRPr>
          </a:p>
          <a:p>
            <a:pPr marL="225425" indent="-225425">
              <a:lnSpc>
                <a:spcPct val="120000"/>
              </a:lnSpc>
              <a:spcBef>
                <a:spcPts val="0"/>
              </a:spcBef>
            </a:pPr>
            <a:r>
              <a:rPr lang="en-US" b="1" dirty="0">
                <a:solidFill>
                  <a:schemeClr val="tx2"/>
                </a:solidFill>
              </a:rPr>
              <a:t>Cigna DHMO: </a:t>
            </a:r>
            <a:r>
              <a:rPr lang="en-US" dirty="0">
                <a:solidFill>
                  <a:schemeClr val="tx2"/>
                </a:solidFill>
              </a:rPr>
              <a:t>Must select a network general dentist and notify Cigna. Members pay copays, which may have changed for dental procedures. Review the Patient Charge Schedule on the Partners website under </a:t>
            </a:r>
            <a:r>
              <a:rPr lang="en-US" b="1" dirty="0">
                <a:solidFill>
                  <a:schemeClr val="tx2"/>
                </a:solidFill>
              </a:rPr>
              <a:t>Publications</a:t>
            </a:r>
            <a:r>
              <a:rPr lang="en-US" dirty="0">
                <a:solidFill>
                  <a:schemeClr val="tx2"/>
                </a:solidFill>
              </a:rPr>
              <a:t>, then </a:t>
            </a:r>
            <a:r>
              <a:rPr lang="en-US" b="1" dirty="0">
                <a:solidFill>
                  <a:schemeClr val="tx2"/>
                </a:solidFill>
              </a:rPr>
              <a:t>Dental</a:t>
            </a:r>
            <a:r>
              <a:rPr lang="en-US" dirty="0">
                <a:solidFill>
                  <a:schemeClr val="tx2"/>
                </a:solidFill>
              </a:rPr>
              <a:t>. </a:t>
            </a:r>
          </a:p>
          <a:p>
            <a:pPr marL="225425" indent="-225425">
              <a:lnSpc>
                <a:spcPct val="120000"/>
              </a:lnSpc>
              <a:spcBef>
                <a:spcPts val="0"/>
              </a:spcBef>
            </a:pPr>
            <a:r>
              <a:rPr lang="en-US" b="1" dirty="0">
                <a:solidFill>
                  <a:schemeClr val="tx2"/>
                </a:solidFill>
              </a:rPr>
              <a:t>Delta Dental DPPO: </a:t>
            </a:r>
            <a:r>
              <a:rPr lang="en-US" dirty="0">
                <a:solidFill>
                  <a:schemeClr val="tx2"/>
                </a:solidFill>
              </a:rPr>
              <a:t>Use any dentist but save money staying in-network. Members pay deductibles and co-insurance for services. </a:t>
            </a:r>
          </a:p>
          <a:p>
            <a:pPr marL="0" indent="0">
              <a:lnSpc>
                <a:spcPct val="120000"/>
              </a:lnSpc>
              <a:spcBef>
                <a:spcPts val="0"/>
              </a:spcBef>
              <a:buNone/>
            </a:pPr>
            <a:endParaRPr lang="en-US" sz="1900" dirty="0">
              <a:solidFill>
                <a:schemeClr val="tx2"/>
              </a:solidFill>
            </a:endParaRPr>
          </a:p>
          <a:p>
            <a:pPr marL="0" indent="0">
              <a:lnSpc>
                <a:spcPct val="120000"/>
              </a:lnSpc>
              <a:spcBef>
                <a:spcPts val="0"/>
              </a:spcBef>
              <a:buNone/>
            </a:pPr>
            <a:r>
              <a:rPr lang="en-US" sz="2000" dirty="0">
                <a:solidFill>
                  <a:schemeClr val="tx2"/>
                </a:solidFill>
              </a:rPr>
              <a:t>Go to tn.gov/PartnersForHealth under </a:t>
            </a:r>
            <a:r>
              <a:rPr lang="en-US" sz="2000" b="1" dirty="0">
                <a:solidFill>
                  <a:schemeClr val="tx2"/>
                </a:solidFill>
              </a:rPr>
              <a:t>Other Benefits </a:t>
            </a:r>
            <a:r>
              <a:rPr lang="en-US" sz="2000" dirty="0">
                <a:solidFill>
                  <a:schemeClr val="tx2"/>
                </a:solidFill>
              </a:rPr>
              <a:t>and </a:t>
            </a:r>
            <a:r>
              <a:rPr lang="en-US" sz="2000" b="1" dirty="0">
                <a:solidFill>
                  <a:schemeClr val="tx1"/>
                </a:solidFill>
                <a:hlinkClick r:id="rId3">
                  <a:extLst>
                    <a:ext uri="{A12FA001-AC4F-418D-AE19-62706E023703}">
                      <ahyp:hlinkClr xmlns:ahyp="http://schemas.microsoft.com/office/drawing/2018/hyperlinkcolor" val="tx"/>
                    </a:ext>
                  </a:extLst>
                </a:hlinkClick>
              </a:rPr>
              <a:t>Dental</a:t>
            </a:r>
            <a:r>
              <a:rPr lang="en-US" sz="2000" b="1" dirty="0">
                <a:solidFill>
                  <a:schemeClr val="tx2"/>
                </a:solidFill>
                <a:hlinkClick r:id="rId3">
                  <a:extLst>
                    <a:ext uri="{A12FA001-AC4F-418D-AE19-62706E023703}">
                      <ahyp:hlinkClr xmlns:ahyp="http://schemas.microsoft.com/office/drawing/2018/hyperlinkcolor" val="tx"/>
                    </a:ext>
                  </a:extLst>
                </a:hlinkClick>
              </a:rPr>
              <a:t> </a:t>
            </a:r>
            <a:r>
              <a:rPr lang="en-US" sz="2000" dirty="0">
                <a:solidFill>
                  <a:schemeClr val="tx2"/>
                </a:solidFill>
              </a:rPr>
              <a:t>for details/plan comparison.</a:t>
            </a:r>
          </a:p>
          <a:p>
            <a:pPr marL="0" indent="0">
              <a:lnSpc>
                <a:spcPct val="120000"/>
              </a:lnSpc>
              <a:spcBef>
                <a:spcPts val="0"/>
              </a:spcBef>
              <a:buNone/>
            </a:pPr>
            <a:r>
              <a:rPr lang="en-US" sz="2000" dirty="0">
                <a:solidFill>
                  <a:schemeClr val="tx2"/>
                </a:solidFill>
              </a:rPr>
              <a:t>Contact: </a:t>
            </a:r>
            <a:r>
              <a:rPr lang="en-US" sz="2000" b="1" dirty="0">
                <a:solidFill>
                  <a:schemeClr val="tx2"/>
                </a:solidFill>
              </a:rPr>
              <a:t>Cigna</a:t>
            </a:r>
            <a:r>
              <a:rPr lang="en-US" sz="2000" dirty="0">
                <a:solidFill>
                  <a:schemeClr val="tx2"/>
                </a:solidFill>
              </a:rPr>
              <a:t>, 800.997.1617, 24/7, cigna.com.stateoftn</a:t>
            </a:r>
          </a:p>
          <a:p>
            <a:pPr marL="0" indent="0">
              <a:lnSpc>
                <a:spcPct val="120000"/>
              </a:lnSpc>
              <a:spcBef>
                <a:spcPts val="0"/>
              </a:spcBef>
              <a:buNone/>
            </a:pPr>
            <a:r>
              <a:rPr lang="en-US" sz="2000" dirty="0">
                <a:solidFill>
                  <a:schemeClr val="tx2"/>
                </a:solidFill>
              </a:rPr>
              <a:t>Contact: </a:t>
            </a:r>
            <a:r>
              <a:rPr lang="en-US" sz="2000" b="1" dirty="0">
                <a:solidFill>
                  <a:schemeClr val="tx2"/>
                </a:solidFill>
              </a:rPr>
              <a:t>Delta Dental</a:t>
            </a:r>
            <a:r>
              <a:rPr lang="en-US" sz="2000" dirty="0">
                <a:solidFill>
                  <a:schemeClr val="tx2"/>
                </a:solidFill>
              </a:rPr>
              <a:t>, 800.552.2498, 7 a.m. – 5 p.m. CT, tennessee.deltadental.com/stateoftn/</a:t>
            </a:r>
          </a:p>
        </p:txBody>
      </p:sp>
      <p:pic>
        <p:nvPicPr>
          <p:cNvPr id="4"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906000" y="5854262"/>
            <a:ext cx="1828799" cy="788276"/>
          </a:xfrm>
          <a:prstGeom prst="rect">
            <a:avLst/>
          </a:prstGeom>
        </p:spPr>
      </p:pic>
      <p:sp>
        <p:nvSpPr>
          <p:cNvPr id="5" name="TextBox 5"/>
          <p:cNvSpPr txBox="1">
            <a:spLocks noChangeArrowheads="1"/>
          </p:cNvSpPr>
          <p:nvPr/>
        </p:nvSpPr>
        <p:spPr bwMode="auto">
          <a:xfrm>
            <a:off x="606083"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spTree>
    <p:extLst>
      <p:ext uri="{BB962C8B-B14F-4D97-AF65-F5344CB8AC3E}">
        <p14:creationId xmlns:p14="http://schemas.microsoft.com/office/powerpoint/2010/main" val="3150146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Dental Benefits </a:t>
            </a:r>
            <a:endParaRPr lang="en-US" sz="3600" strike="sngStrike"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p:txBody>
          <a:bodyPr/>
          <a:lstStyle/>
          <a:p>
            <a:pPr marL="0" indent="0" fontAlgn="base">
              <a:spcBef>
                <a:spcPct val="0"/>
              </a:spcBef>
              <a:spcAft>
                <a:spcPct val="0"/>
              </a:spcAft>
              <a:buClrTx/>
              <a:buNone/>
            </a:pPr>
            <a:r>
              <a:rPr lang="en-US" altLang="en-US" sz="2400" b="1" dirty="0">
                <a:solidFill>
                  <a:schemeClr val="tx2"/>
                </a:solidFill>
                <a:latin typeface="Open Sans" panose="020B0606030504020204" pitchFamily="34" charset="0"/>
                <a:ea typeface="Open Sans" panose="020B0606030504020204" pitchFamily="34" charset="0"/>
                <a:cs typeface="Open Sans" panose="020B0606030504020204" pitchFamily="34" charset="0"/>
              </a:rPr>
              <a:t>Monthly Premiums </a:t>
            </a:r>
          </a:p>
          <a:p>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53601" y="5826177"/>
            <a:ext cx="1828799" cy="788276"/>
          </a:xfrm>
          <a:prstGeom prst="rect">
            <a:avLst/>
          </a:prstGeom>
        </p:spPr>
      </p:pic>
      <p:sp>
        <p:nvSpPr>
          <p:cNvPr id="5" name="TextBox 5"/>
          <p:cNvSpPr txBox="1">
            <a:spLocks noChangeArrowheads="1"/>
          </p:cNvSpPr>
          <p:nvPr/>
        </p:nvSpPr>
        <p:spPr bwMode="auto">
          <a:xfrm>
            <a:off x="4572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graphicFrame>
        <p:nvGraphicFramePr>
          <p:cNvPr id="6" name="Table 5"/>
          <p:cNvGraphicFramePr>
            <a:graphicFrameLocks noGrp="1"/>
          </p:cNvGraphicFramePr>
          <p:nvPr>
            <p:extLst>
              <p:ext uri="{D42A27DB-BD31-4B8C-83A1-F6EECF244321}">
                <p14:modId xmlns:p14="http://schemas.microsoft.com/office/powerpoint/2010/main" val="1856496260"/>
              </p:ext>
            </p:extLst>
          </p:nvPr>
        </p:nvGraphicFramePr>
        <p:xfrm>
          <a:off x="762000" y="2590800"/>
          <a:ext cx="10668000" cy="2123378"/>
        </p:xfrm>
        <a:graphic>
          <a:graphicData uri="http://schemas.openxmlformats.org/drawingml/2006/table">
            <a:tbl>
              <a:tblPr firstRow="1" bandRow="1">
                <a:tableStyleId>{9D7B26C5-4107-4FEC-AEDC-1716B250A1EF}</a:tableStyleId>
              </a:tblPr>
              <a:tblGrid>
                <a:gridCol w="3556000">
                  <a:extLst>
                    <a:ext uri="{9D8B030D-6E8A-4147-A177-3AD203B41FA5}">
                      <a16:colId xmlns:a16="http://schemas.microsoft.com/office/drawing/2014/main" val="20000"/>
                    </a:ext>
                  </a:extLst>
                </a:gridCol>
                <a:gridCol w="3556000">
                  <a:extLst>
                    <a:ext uri="{9D8B030D-6E8A-4147-A177-3AD203B41FA5}">
                      <a16:colId xmlns:a16="http://schemas.microsoft.com/office/drawing/2014/main" val="20001"/>
                    </a:ext>
                  </a:extLst>
                </a:gridCol>
                <a:gridCol w="3556000">
                  <a:extLst>
                    <a:ext uri="{9D8B030D-6E8A-4147-A177-3AD203B41FA5}">
                      <a16:colId xmlns:a16="http://schemas.microsoft.com/office/drawing/2014/main" val="20002"/>
                    </a:ext>
                  </a:extLst>
                </a:gridCol>
              </a:tblGrid>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Tiers</a:t>
                      </a:r>
                      <a:endParaRPr kumimoji="0" lang="en-US" sz="2000" b="1"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Cigna DHMO </a:t>
                      </a:r>
                      <a:endParaRPr kumimoji="0" lang="en-US" sz="2000" b="1"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Delta Dental DPPO</a:t>
                      </a:r>
                      <a:endParaRPr kumimoji="0" lang="en-US" sz="2000" b="1"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extLst>
                  <a:ext uri="{0D108BD9-81ED-4DB2-BD59-A6C34878D82A}">
                    <a16:rowId xmlns:a16="http://schemas.microsoft.com/office/drawing/2014/main" val="10000"/>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Employee Only</a:t>
                      </a:r>
                      <a:endParaRPr kumimoji="0" lang="en-US" sz="2000" b="0"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$13.84</a:t>
                      </a:r>
                      <a:endParaRPr kumimoji="0" lang="en-US" sz="2000" b="1"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$19.82</a:t>
                      </a:r>
                      <a:endParaRPr kumimoji="0" lang="en-US" sz="2000" b="1"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extLst>
                  <a:ext uri="{0D108BD9-81ED-4DB2-BD59-A6C34878D82A}">
                    <a16:rowId xmlns:a16="http://schemas.microsoft.com/office/drawing/2014/main" val="10001"/>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Employee + Child(ren)</a:t>
                      </a:r>
                      <a:endParaRPr kumimoji="0" lang="en-US" sz="2000" b="0"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$28.75</a:t>
                      </a:r>
                      <a:endParaRPr kumimoji="0" lang="en-US" sz="2000" b="1"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$52.70</a:t>
                      </a:r>
                      <a:endParaRPr kumimoji="0" lang="en-US" sz="2000" b="1"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extLst>
                  <a:ext uri="{0D108BD9-81ED-4DB2-BD59-A6C34878D82A}">
                    <a16:rowId xmlns:a16="http://schemas.microsoft.com/office/drawing/2014/main" val="10002"/>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Employee + Spouse</a:t>
                      </a:r>
                      <a:endParaRPr kumimoji="0" lang="en-US" sz="2000" b="0"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$24.54</a:t>
                      </a:r>
                      <a:endParaRPr kumimoji="0" lang="en-US" sz="2000" b="1"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$38.98</a:t>
                      </a:r>
                      <a:endParaRPr kumimoji="0" lang="en-US" sz="2000" b="1"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extLst>
                  <a:ext uri="{0D108BD9-81ED-4DB2-BD59-A6C34878D82A}">
                    <a16:rowId xmlns:a16="http://schemas.microsoft.com/office/drawing/2014/main" val="10003"/>
                  </a:ext>
                </a:extLst>
              </a:tr>
              <a:tr h="370840">
                <a:tc>
                  <a:txBody>
                    <a:bodyPr/>
                    <a:lstStyle/>
                    <a:p>
                      <a:pPr marL="0" marR="0" lvl="0" indent="0" algn="l"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Employee + Spouse + Child(ren)</a:t>
                      </a:r>
                      <a:endParaRPr kumimoji="0" lang="en-US" sz="2000" b="0"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$33.74</a:t>
                      </a:r>
                      <a:endParaRPr kumimoji="0" lang="en-US" sz="2000" b="1"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tc>
                  <a:txBody>
                    <a:bodyPr/>
                    <a:lstStyle/>
                    <a:p>
                      <a:pPr marL="0" marR="0" lvl="0" indent="0" algn="ctr" defTabSz="914400" rtl="0" eaLnBrk="0" fontAlgn="base" latinLnBrk="0" hangingPunct="0">
                        <a:lnSpc>
                          <a:spcPct val="90000"/>
                        </a:lnSpc>
                        <a:spcBef>
                          <a:spcPct val="65000"/>
                        </a:spcBef>
                        <a:spcAft>
                          <a:spcPct val="0"/>
                        </a:spcAft>
                        <a:buClr>
                          <a:schemeClr val="folHlink"/>
                        </a:buClr>
                        <a:buSzTx/>
                        <a:buFont typeface="Wingdings" charset="0"/>
                        <a:buNone/>
                        <a:tabLst/>
                      </a:pPr>
                      <a:r>
                        <a:rPr kumimoji="0" lang="en-US" sz="200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rPr>
                        <a:t>$80.72</a:t>
                      </a:r>
                      <a:endParaRPr kumimoji="0" lang="en-US" sz="2000" b="1" i="0" u="none" strike="noStrike" cap="none" normalizeH="0" baseline="0" dirty="0">
                        <a:ln>
                          <a:noFill/>
                        </a:ln>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T="45689" marB="45689" horzOverflow="overflow"/>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3274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Vision Benefits </a:t>
            </a:r>
            <a:br>
              <a:rPr lang="en-US" sz="3600" strike="sngStrike"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Offered through Davis Vision</a:t>
            </a:r>
          </a:p>
        </p:txBody>
      </p:sp>
      <p:sp>
        <p:nvSpPr>
          <p:cNvPr id="3" name="Content Placeholder 2"/>
          <p:cNvSpPr>
            <a:spLocks noGrp="1"/>
          </p:cNvSpPr>
          <p:nvPr>
            <p:ph idx="1"/>
          </p:nvPr>
        </p:nvSpPr>
        <p:spPr>
          <a:xfrm>
            <a:off x="381000" y="1447801"/>
            <a:ext cx="11582400" cy="4787461"/>
          </a:xfrm>
        </p:spPr>
        <p:txBody>
          <a:bodyPr>
            <a:noAutofit/>
          </a:bodyPr>
          <a:lstStyle/>
          <a:p>
            <a:pPr marL="0" indent="0">
              <a:spcBef>
                <a:spcPts val="0"/>
              </a:spcBef>
              <a:buNone/>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Members pay the full monthly premium. Choose from two options:</a:t>
            </a:r>
            <a:endPar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25425" indent="-225425">
              <a:spcBef>
                <a:spcPts val="0"/>
              </a:spcBef>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Basic Plan: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Pays for your eye exam and various allowances, or dollar amounts for materials such as eyeglass frames, lenses, contact lenses, etc.</a:t>
            </a:r>
            <a:endPar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25425" indent="-225425">
              <a:spcBef>
                <a:spcPts val="0"/>
              </a:spcBef>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Expanded Plan: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Includes greater allowances and additional materials versus the Basic Plan.</a:t>
            </a:r>
          </a:p>
          <a:p>
            <a:pPr marL="0" indent="0">
              <a:spcBef>
                <a:spcPts val="0"/>
              </a:spcBef>
              <a:buNone/>
            </a:pP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None/>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With both plans, you pay copays and coinsurance on materials or other services when the cost exceeds the allowed dollar amount.</a:t>
            </a:r>
            <a:endPar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25425" indent="-225425">
              <a:spcBef>
                <a:spcPts val="0"/>
              </a:spcBef>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In- and out-of-network benefits are available. You save money when using in-network providers.</a:t>
            </a:r>
            <a:endPar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None/>
            </a:pPr>
            <a:endPar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None/>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Members in both vision plans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get</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routine eye exams every calendar year, frames once every two calendar years and a choice of eyeglass lenses or contact lenses once every calendar year.</a:t>
            </a:r>
          </a:p>
          <a:p>
            <a:pPr marL="0" indent="0">
              <a:spcBef>
                <a:spcPts val="0"/>
              </a:spcBef>
              <a:buNone/>
            </a:pP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None/>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tn.gov/PartnersForHealth under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Other Benefits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Vision</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for details. </a:t>
            </a:r>
          </a:p>
          <a:p>
            <a:pPr marL="0" indent="0">
              <a:spcBef>
                <a:spcPts val="0"/>
              </a:spcBef>
              <a:buNone/>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Contact: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Davis Vision, 800.208.6404, M-F  7 a.m. - 10 p.m., Sat, 8 a.m. - 3 p.m., Sun 11 a.m. - 3 p.m. CT, davisvision.com/stateofTN</a:t>
            </a:r>
          </a:p>
        </p:txBody>
      </p:sp>
      <p:pic>
        <p:nvPicPr>
          <p:cNvPr id="4"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753601" y="5863861"/>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spTree>
    <p:extLst>
      <p:ext uri="{BB962C8B-B14F-4D97-AF65-F5344CB8AC3E}">
        <p14:creationId xmlns:p14="http://schemas.microsoft.com/office/powerpoint/2010/main" val="32824702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Vision Benefits</a:t>
            </a:r>
            <a:endParaRPr lang="en-US" sz="3600" strike="sngStrike"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p:txBody>
          <a:bodyPr/>
          <a:lstStyle/>
          <a:p>
            <a:pPr marL="0" indent="0" fontAlgn="base">
              <a:lnSpc>
                <a:spcPct val="80000"/>
              </a:lnSpc>
              <a:spcBef>
                <a:spcPts val="0"/>
              </a:spcBef>
              <a:buClr>
                <a:srgbClr val="C4262E"/>
              </a:buClr>
              <a:buSzPct val="110000"/>
              <a:buNone/>
              <a:defRPr/>
            </a:pPr>
            <a:r>
              <a:rPr lang="en-US" sz="24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Monthly Premiums</a:t>
            </a:r>
            <a:endParaRPr lang="en-US" sz="2400"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53601" y="5867405"/>
            <a:ext cx="1828799" cy="788276"/>
          </a:xfrm>
          <a:prstGeom prst="rect">
            <a:avLst/>
          </a:prstGeom>
        </p:spPr>
      </p:pic>
      <p:sp>
        <p:nvSpPr>
          <p:cNvPr id="5" name="TextBox 5"/>
          <p:cNvSpPr txBox="1">
            <a:spLocks noChangeArrowheads="1"/>
          </p:cNvSpPr>
          <p:nvPr/>
        </p:nvSpPr>
        <p:spPr bwMode="auto">
          <a:xfrm>
            <a:off x="596705" y="6488709"/>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graphicFrame>
        <p:nvGraphicFramePr>
          <p:cNvPr id="6" name="Table 5"/>
          <p:cNvGraphicFramePr>
            <a:graphicFrameLocks noGrp="1"/>
          </p:cNvGraphicFramePr>
          <p:nvPr>
            <p:extLst>
              <p:ext uri="{D42A27DB-BD31-4B8C-83A1-F6EECF244321}">
                <p14:modId xmlns:p14="http://schemas.microsoft.com/office/powerpoint/2010/main" val="2857388051"/>
              </p:ext>
            </p:extLst>
          </p:nvPr>
        </p:nvGraphicFramePr>
        <p:xfrm>
          <a:off x="609600" y="2514600"/>
          <a:ext cx="10820400" cy="2367280"/>
        </p:xfrm>
        <a:graphic>
          <a:graphicData uri="http://schemas.openxmlformats.org/drawingml/2006/table">
            <a:tbl>
              <a:tblPr firstRow="1" bandRow="1">
                <a:tableStyleId>{9D7B26C5-4107-4FEC-AEDC-1716B250A1EF}</a:tableStyleId>
              </a:tblPr>
              <a:tblGrid>
                <a:gridCol w="3606800">
                  <a:extLst>
                    <a:ext uri="{9D8B030D-6E8A-4147-A177-3AD203B41FA5}">
                      <a16:colId xmlns:a16="http://schemas.microsoft.com/office/drawing/2014/main" val="20000"/>
                    </a:ext>
                  </a:extLst>
                </a:gridCol>
                <a:gridCol w="3606800">
                  <a:extLst>
                    <a:ext uri="{9D8B030D-6E8A-4147-A177-3AD203B41FA5}">
                      <a16:colId xmlns:a16="http://schemas.microsoft.com/office/drawing/2014/main" val="20001"/>
                    </a:ext>
                  </a:extLst>
                </a:gridCol>
                <a:gridCol w="3606800">
                  <a:extLst>
                    <a:ext uri="{9D8B030D-6E8A-4147-A177-3AD203B41FA5}">
                      <a16:colId xmlns:a16="http://schemas.microsoft.com/office/drawing/2014/main" val="20002"/>
                    </a:ext>
                  </a:extLst>
                </a:gridCol>
              </a:tblGrid>
              <a:tr h="416560">
                <a:tc>
                  <a:txBody>
                    <a:bodyPr/>
                    <a:lstStyle/>
                    <a:p>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Tiers</a:t>
                      </a:r>
                    </a:p>
                  </a:txBody>
                  <a:tcPr anchor="ctr"/>
                </a:tc>
                <a:tc>
                  <a:txBody>
                    <a:bodyPr/>
                    <a:lstStyle/>
                    <a:p>
                      <a:pPr algn="ct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Basic</a:t>
                      </a:r>
                      <a:endPar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Expanded</a:t>
                      </a:r>
                      <a:endPar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10000"/>
                  </a:ext>
                </a:extLst>
              </a:tr>
              <a:tr h="416560">
                <a:tc>
                  <a:txBody>
                    <a:bodyPr/>
                    <a:lstStyle/>
                    <a:p>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Employee</a:t>
                      </a:r>
                      <a:r>
                        <a:rPr lang="en-US" sz="2000"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Only</a:t>
                      </a:r>
                      <a:endPar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$3.07</a:t>
                      </a:r>
                      <a:endPar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$5.56</a:t>
                      </a:r>
                      <a:endPar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10001"/>
                  </a:ext>
                </a:extLst>
              </a:tr>
              <a:tr h="416560">
                <a:tc>
                  <a:txBody>
                    <a:bodyPr/>
                    <a:lstStyle/>
                    <a:p>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Employee +</a:t>
                      </a:r>
                      <a:r>
                        <a:rPr lang="en-US" sz="2000"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Child(ren)</a:t>
                      </a:r>
                      <a:endPar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$6.13</a:t>
                      </a:r>
                      <a:endPar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$11.12</a:t>
                      </a:r>
                      <a:endPar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10002"/>
                  </a:ext>
                </a:extLst>
              </a:tr>
              <a:tr h="41656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Employee +</a:t>
                      </a:r>
                      <a:r>
                        <a:rPr lang="en-US" sz="2000"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Spouse</a:t>
                      </a:r>
                      <a:endPar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$5.82</a:t>
                      </a:r>
                      <a:endPar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$10.57</a:t>
                      </a:r>
                      <a:endPar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10003"/>
                  </a:ext>
                </a:extLst>
              </a:tr>
              <a:tr h="41656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Employee +</a:t>
                      </a:r>
                      <a:r>
                        <a:rPr lang="en-US" sz="2000"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Spouse + Child(ren)</a:t>
                      </a:r>
                      <a:endPar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$9.01</a:t>
                      </a:r>
                      <a:endPar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$16.35</a:t>
                      </a:r>
                      <a:endParaRPr 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199434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Flexible Spending Accounts  </a:t>
            </a:r>
            <a:br>
              <a:rPr lang="en-US">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381000" y="1524001"/>
            <a:ext cx="11353800" cy="4711262"/>
          </a:xfrm>
        </p:spPr>
        <p:txBody>
          <a:bodyPr>
            <a:normAutofit/>
          </a:bodyPr>
          <a:lstStyle/>
          <a:p>
            <a:pPr marL="0" indent="0">
              <a:buNone/>
            </a:pPr>
            <a:r>
              <a:rPr lang="en-US" sz="1900" dirty="0">
                <a:solidFill>
                  <a:schemeClr val="tx2"/>
                </a:solidFill>
              </a:rPr>
              <a:t>Use FSAs to pay for health care and dependent care while saving money on your taxes. </a:t>
            </a:r>
          </a:p>
          <a:p>
            <a:pPr marL="0" indent="0">
              <a:buNone/>
            </a:pPr>
            <a:endParaRPr lang="en-US" sz="1700" b="1" dirty="0">
              <a:solidFill>
                <a:schemeClr val="tx2"/>
              </a:solidFill>
            </a:endParaRPr>
          </a:p>
          <a:p>
            <a:pPr marL="0" indent="0">
              <a:buNone/>
            </a:pPr>
            <a:r>
              <a:rPr lang="en-US" sz="1900" b="1" dirty="0">
                <a:solidFill>
                  <a:schemeClr val="tx2"/>
                </a:solidFill>
              </a:rPr>
              <a:t>Optum Financial manages medical, limited purpose and dependent care FSA programs</a:t>
            </a:r>
            <a:r>
              <a:rPr lang="en-US" sz="1900" dirty="0">
                <a:solidFill>
                  <a:schemeClr val="tx2"/>
                </a:solidFill>
              </a:rPr>
              <a:t>:</a:t>
            </a:r>
          </a:p>
          <a:p>
            <a:pPr marL="225425" indent="-225425"/>
            <a:r>
              <a:rPr lang="en-US" sz="1900" b="1" dirty="0">
                <a:solidFill>
                  <a:schemeClr val="tx2"/>
                </a:solidFill>
              </a:rPr>
              <a:t>Medical FSA: </a:t>
            </a:r>
            <a:r>
              <a:rPr lang="en-US" sz="1900" dirty="0">
                <a:solidFill>
                  <a:schemeClr val="tx2"/>
                </a:solidFill>
              </a:rPr>
              <a:t>For medical, dental and vision expenses. </a:t>
            </a:r>
          </a:p>
          <a:p>
            <a:pPr lvl="1"/>
            <a:r>
              <a:rPr lang="en-US" sz="1900" dirty="0">
                <a:solidFill>
                  <a:schemeClr val="tx2"/>
                </a:solidFill>
              </a:rPr>
              <a:t>Annual limit - $2,750. Carryover limit - $500. </a:t>
            </a:r>
            <a:r>
              <a:rPr lang="en-US" sz="1900" b="1" dirty="0">
                <a:solidFill>
                  <a:schemeClr val="tx2"/>
                </a:solidFill>
              </a:rPr>
              <a:t>Full contribution available upfront.</a:t>
            </a:r>
          </a:p>
          <a:p>
            <a:pPr marL="225425" indent="-225425"/>
            <a:r>
              <a:rPr lang="en-US" sz="1900" b="1" dirty="0">
                <a:solidFill>
                  <a:schemeClr val="tx2"/>
                </a:solidFill>
              </a:rPr>
              <a:t>Limited Purpose FSA: </a:t>
            </a:r>
            <a:r>
              <a:rPr lang="en-US" sz="1900" dirty="0">
                <a:solidFill>
                  <a:schemeClr val="tx2"/>
                </a:solidFill>
              </a:rPr>
              <a:t>For dental and vision expenses only. </a:t>
            </a:r>
          </a:p>
          <a:p>
            <a:pPr lvl="1"/>
            <a:r>
              <a:rPr lang="en-US" sz="1900" dirty="0">
                <a:solidFill>
                  <a:schemeClr val="tx2"/>
                </a:solidFill>
              </a:rPr>
              <a:t>Annual limit - $2,750. Carryover limit - $500. </a:t>
            </a:r>
            <a:r>
              <a:rPr lang="en-US" sz="1900" b="1" dirty="0">
                <a:solidFill>
                  <a:schemeClr val="tx2"/>
                </a:solidFill>
              </a:rPr>
              <a:t>Full contribution available upfront.</a:t>
            </a:r>
          </a:p>
          <a:p>
            <a:pPr marL="225425" indent="-225425"/>
            <a:r>
              <a:rPr lang="en-US" sz="1900" b="1" dirty="0">
                <a:solidFill>
                  <a:schemeClr val="tx2"/>
                </a:solidFill>
              </a:rPr>
              <a:t>Dependent Care FSA: </a:t>
            </a:r>
            <a:r>
              <a:rPr lang="en-US" sz="1900" dirty="0">
                <a:solidFill>
                  <a:schemeClr val="tx2"/>
                </a:solidFill>
              </a:rPr>
              <a:t>For certain dependent care costs.</a:t>
            </a:r>
            <a:endParaRPr lang="en-US" sz="1900" b="1" dirty="0">
              <a:solidFill>
                <a:schemeClr val="tx2"/>
              </a:solidFill>
            </a:endParaRPr>
          </a:p>
          <a:p>
            <a:pPr lvl="1"/>
            <a:r>
              <a:rPr lang="en-US" sz="1900" dirty="0">
                <a:solidFill>
                  <a:schemeClr val="tx2"/>
                </a:solidFill>
              </a:rPr>
              <a:t>Annual limit - $5,000 (up to $2,500 per spouse for married couples filing jointly). No carryover amount allowed.</a:t>
            </a:r>
          </a:p>
          <a:p>
            <a:pPr lvl="1"/>
            <a:endParaRPr lang="en-US" sz="1900" dirty="0">
              <a:solidFill>
                <a:schemeClr val="tx1"/>
              </a:solidFill>
            </a:endParaRPr>
          </a:p>
          <a:p>
            <a:pPr lvl="1"/>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877866" y="6025712"/>
            <a:ext cx="1828799" cy="788276"/>
          </a:xfrm>
          <a:prstGeom prst="rect">
            <a:avLst/>
          </a:prstGeom>
        </p:spPr>
      </p:pic>
      <p:sp>
        <p:nvSpPr>
          <p:cNvPr id="5" name="TextBox 5"/>
          <p:cNvSpPr txBox="1">
            <a:spLocks noChangeArrowheads="1"/>
          </p:cNvSpPr>
          <p:nvPr/>
        </p:nvSpPr>
        <p:spPr bwMode="auto">
          <a:xfrm>
            <a:off x="485335"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spTree>
    <p:extLst>
      <p:ext uri="{BB962C8B-B14F-4D97-AF65-F5344CB8AC3E}">
        <p14:creationId xmlns:p14="http://schemas.microsoft.com/office/powerpoint/2010/main" val="35222852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Flexible Spending Accounts</a:t>
            </a:r>
            <a:b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2900" dirty="0">
                <a:solidFill>
                  <a:schemeClr val="bg1"/>
                </a:solidFill>
                <a:latin typeface="Open Sans" panose="020B0606030504020204" pitchFamily="34" charset="0"/>
                <a:ea typeface="Open Sans" panose="020B0606030504020204" pitchFamily="34" charset="0"/>
                <a:cs typeface="Open Sans" panose="020B0606030504020204" pitchFamily="34" charset="0"/>
              </a:rPr>
              <a:t>state and higher education only (excludes offline agencies) </a:t>
            </a:r>
          </a:p>
        </p:txBody>
      </p:sp>
      <p:sp>
        <p:nvSpPr>
          <p:cNvPr id="3" name="Content Placeholder 2"/>
          <p:cNvSpPr>
            <a:spLocks noGrp="1"/>
          </p:cNvSpPr>
          <p:nvPr>
            <p:ph idx="1"/>
          </p:nvPr>
        </p:nvSpPr>
        <p:spPr>
          <a:xfrm>
            <a:off x="304800" y="1447800"/>
            <a:ext cx="11506200" cy="4571999"/>
          </a:xfrm>
        </p:spPr>
        <p:txBody>
          <a:bodyPr>
            <a:normAutofit/>
          </a:bodyPr>
          <a:lstStyle/>
          <a:p>
            <a:pPr marL="0" indent="0">
              <a:buNone/>
            </a:pPr>
            <a:r>
              <a:rPr lang="en-US" b="1" dirty="0">
                <a:solidFill>
                  <a:srgbClr val="C00000"/>
                </a:solidFill>
                <a:latin typeface="Open Sans" panose="020B0606030504020204" pitchFamily="34" charset="0"/>
                <a:ea typeface="Open Sans" panose="020B0606030504020204" pitchFamily="34" charset="0"/>
                <a:cs typeface="Open Sans" panose="020B0606030504020204" pitchFamily="34" charset="0"/>
              </a:rPr>
              <a:t>Important Enrollment Information:</a:t>
            </a:r>
          </a:p>
          <a:p>
            <a:pPr marL="352425" lvl="1" indent="-279400">
              <a:buFont typeface="Arial" panose="020B0604020202020204" pitchFamily="34" charset="0"/>
              <a:buChar char="•"/>
            </a:pPr>
            <a:r>
              <a:rPr lang="en-US" sz="1800" b="1" dirty="0">
                <a:solidFill>
                  <a:schemeClr val="tx2"/>
                </a:solidFill>
                <a:latin typeface="Open Sans" panose="020B0606030504020204" pitchFamily="34" charset="0"/>
                <a:ea typeface="Open Sans" panose="020B0606030504020204" pitchFamily="34" charset="0"/>
                <a:cs typeface="Open Sans" panose="020B0606030504020204" pitchFamily="34" charset="0"/>
              </a:rPr>
              <a:t>Higher education employees: See your agency benefits coordinator for enrollment form.</a:t>
            </a: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indent="-290513"/>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Important: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Cannot enroll in both a medical FSA and a L-FSA in the same year. </a:t>
            </a:r>
          </a:p>
          <a:p>
            <a:pPr indent="-290513"/>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Newly enrolled FSA and L-FSA members will get a debit card (does not apply to DC-FSA members) for qualified expenses. </a:t>
            </a:r>
          </a:p>
          <a:p>
            <a:pPr marL="0" indent="0">
              <a:buNone/>
            </a:pPr>
            <a:endPar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tn.gov/PartnersForHealth under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Other Benefits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Flexible Benefits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for details. </a:t>
            </a:r>
          </a:p>
          <a:p>
            <a:pPr marL="0" indent="0">
              <a:buNone/>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Contact: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Optum Financial, 866.600.4984, 24/7, optumbank.com/Tennessee</a:t>
            </a:r>
          </a:p>
          <a:p>
            <a:pPr marL="0" indent="0">
              <a:buNone/>
            </a:pPr>
            <a:endPar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Find an FSA/HSA grid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showing contribution amounts, tax benefits and how to use your funds at tn.gov/PartnersForHealth under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Publications</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a:t>
            </a:r>
          </a:p>
        </p:txBody>
      </p:sp>
      <p:pic>
        <p:nvPicPr>
          <p:cNvPr id="4"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829800" y="5867405"/>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spTree>
    <p:extLst>
      <p:ext uri="{BB962C8B-B14F-4D97-AF65-F5344CB8AC3E}">
        <p14:creationId xmlns:p14="http://schemas.microsoft.com/office/powerpoint/2010/main" val="41854994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595"/>
            <a:ext cx="12192000" cy="1143000"/>
          </a:xfrm>
          <a:solidFill>
            <a:srgbClr val="011D5F"/>
          </a:solidFill>
        </p:spPr>
        <p:txBody>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Disability Insurance </a:t>
            </a:r>
            <a:r>
              <a:rPr lang="en-US" sz="3600" strike="sngStrike"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b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304800" y="1371600"/>
            <a:ext cx="11658600" cy="5052815"/>
          </a:xfrm>
        </p:spPr>
        <p:txBody>
          <a:bodyPr>
            <a:normAutofit/>
          </a:bodyPr>
          <a:lstStyle/>
          <a:p>
            <a:pPr marL="0" indent="0" eaLnBrk="0" fontAlgn="base" hangingPunct="0">
              <a:lnSpc>
                <a:spcPct val="110000"/>
              </a:lnSpc>
              <a:spcBef>
                <a:spcPts val="0"/>
              </a:spcBef>
              <a:spcAft>
                <a:spcPts val="600"/>
              </a:spcAft>
              <a:buClr>
                <a:srgbClr val="C00000"/>
              </a:buClr>
              <a:buNone/>
            </a:pPr>
            <a:r>
              <a:rPr lang="en-US" sz="20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Disability insurance is offered to full-time state/higher education employees. Members pay the full monthly premium. </a:t>
            </a:r>
            <a:r>
              <a:rPr lang="en-US" sz="20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All sick leave, annual leave and comp time must be used before benefits are payable.</a:t>
            </a:r>
            <a:endParaRPr lang="en-US" b="1" kern="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nSpc>
                <a:spcPct val="110000"/>
              </a:lnSpc>
              <a:spcBef>
                <a:spcPts val="0"/>
              </a:spcBef>
              <a:spcAft>
                <a:spcPts val="600"/>
              </a:spcAft>
            </a:pPr>
            <a:r>
              <a:rPr lang="en-US" b="1" dirty="0">
                <a:solidFill>
                  <a:schemeClr val="tx2"/>
                </a:solidFill>
              </a:rPr>
              <a:t>Short-term Disability (MetLife)</a:t>
            </a:r>
            <a:r>
              <a:rPr lang="en-US" dirty="0">
                <a:solidFill>
                  <a:schemeClr val="tx2"/>
                </a:solidFill>
              </a:rPr>
              <a:t>: Replaces a percentage of your income during a disability, which could last up to 26 weeks. Two coverage options are available.</a:t>
            </a:r>
          </a:p>
          <a:p>
            <a:pPr lvl="1">
              <a:lnSpc>
                <a:spcPct val="110000"/>
              </a:lnSpc>
              <a:spcBef>
                <a:spcPts val="0"/>
              </a:spcBef>
              <a:spcAft>
                <a:spcPts val="600"/>
              </a:spcAft>
            </a:pPr>
            <a:r>
              <a:rPr lang="en-US" sz="1800" dirty="0">
                <a:solidFill>
                  <a:schemeClr val="tx2"/>
                </a:solidFill>
              </a:rPr>
              <a:t>Frequently asked questions including about pregnancy: tn.gov/PartnersForHealth under </a:t>
            </a:r>
            <a:r>
              <a:rPr lang="en-US" sz="1800" b="1" dirty="0">
                <a:solidFill>
                  <a:schemeClr val="tx2"/>
                </a:solidFill>
              </a:rPr>
              <a:t>Other Benefits </a:t>
            </a:r>
            <a:r>
              <a:rPr lang="en-US" sz="1800" dirty="0">
                <a:solidFill>
                  <a:schemeClr val="tx2"/>
                </a:solidFill>
              </a:rPr>
              <a:t>and </a:t>
            </a:r>
            <a:r>
              <a:rPr lang="en-US" sz="1800" b="1" dirty="0">
                <a:solidFill>
                  <a:schemeClr val="tx2"/>
                </a:solidFill>
              </a:rPr>
              <a:t>Disability. </a:t>
            </a:r>
          </a:p>
          <a:p>
            <a:pPr lvl="1">
              <a:lnSpc>
                <a:spcPct val="110000"/>
              </a:lnSpc>
              <a:spcBef>
                <a:spcPts val="0"/>
              </a:spcBef>
              <a:spcAft>
                <a:spcPts val="600"/>
              </a:spcAft>
            </a:pPr>
            <a:r>
              <a:rPr lang="en-US" sz="1800" b="1" dirty="0">
                <a:solidFill>
                  <a:schemeClr val="tx2"/>
                </a:solidFill>
              </a:rPr>
              <a:t>For more information on the Short-term Disability plan only, go to </a:t>
            </a:r>
            <a:r>
              <a:rPr lang="en-US" sz="1800" b="1" dirty="0">
                <a:solidFill>
                  <a:schemeClr val="tx2"/>
                </a:solidFill>
                <a:hlinkClick r:id="rId3"/>
              </a:rPr>
              <a:t>https://www.tn.gov/partnersforhealth/other-benefits/disability.html</a:t>
            </a:r>
            <a:r>
              <a:rPr lang="en-US" sz="1800" b="1" dirty="0">
                <a:solidFill>
                  <a:schemeClr val="tx2"/>
                </a:solidFill>
              </a:rPr>
              <a:t>. </a:t>
            </a:r>
            <a:endParaRPr lang="en-US" sz="1800" dirty="0">
              <a:solidFill>
                <a:schemeClr val="tx2"/>
              </a:solidFill>
            </a:endParaRPr>
          </a:p>
          <a:p>
            <a:pPr>
              <a:lnSpc>
                <a:spcPct val="110000"/>
              </a:lnSpc>
              <a:spcBef>
                <a:spcPts val="0"/>
              </a:spcBef>
              <a:spcAft>
                <a:spcPts val="600"/>
              </a:spcAft>
            </a:pPr>
            <a:r>
              <a:rPr lang="en-US" b="1" dirty="0">
                <a:solidFill>
                  <a:schemeClr val="tx2"/>
                </a:solidFill>
              </a:rPr>
              <a:t>Long-term Disability (Lincoln Financial Group): </a:t>
            </a:r>
            <a:r>
              <a:rPr lang="en-US" dirty="0">
                <a:solidFill>
                  <a:schemeClr val="tx2"/>
                </a:solidFill>
              </a:rPr>
              <a:t>For </a:t>
            </a:r>
            <a:r>
              <a:rPr lang="en-US" sz="1800" dirty="0">
                <a:solidFill>
                  <a:schemeClr val="tx2"/>
                </a:solidFill>
              </a:rPr>
              <a:t>Higher education employees only, go to </a:t>
            </a:r>
            <a:r>
              <a:rPr lang="en-US" sz="1800" dirty="0">
                <a:solidFill>
                  <a:schemeClr val="tx2"/>
                </a:solidFill>
                <a:hlinkClick r:id="rId4"/>
              </a:rPr>
              <a:t>https://payroll.tennessee.edu/retirement/ltd-forms/</a:t>
            </a:r>
            <a:r>
              <a:rPr lang="en-US" sz="1800" dirty="0">
                <a:solidFill>
                  <a:schemeClr val="tx2"/>
                </a:solidFill>
              </a:rPr>
              <a:t> for more information. </a:t>
            </a:r>
          </a:p>
          <a:p>
            <a:pPr marL="0" indent="0">
              <a:lnSpc>
                <a:spcPct val="110000"/>
              </a:lnSpc>
              <a:spcBef>
                <a:spcPts val="0"/>
              </a:spcBef>
              <a:spcAft>
                <a:spcPts val="600"/>
              </a:spcAft>
              <a:buNone/>
            </a:pPr>
            <a:endParaRPr lang="en-US" kern="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10000"/>
              </a:lnSpc>
              <a:spcBef>
                <a:spcPts val="0"/>
              </a:spcBef>
              <a:spcAft>
                <a:spcPts val="600"/>
              </a:spcAft>
              <a:buNone/>
            </a:pPr>
            <a:r>
              <a:rPr lang="en-US" dirty="0">
                <a:solidFill>
                  <a:schemeClr val="tx2"/>
                </a:solidFill>
              </a:rPr>
              <a:t>Information, including </a:t>
            </a:r>
            <a:r>
              <a:rPr lang="en-US" b="1" dirty="0">
                <a:solidFill>
                  <a:schemeClr val="tx2"/>
                </a:solidFill>
              </a:rPr>
              <a:t>how to calculate your rates for STD, </a:t>
            </a:r>
            <a:r>
              <a:rPr lang="en-US" dirty="0">
                <a:solidFill>
                  <a:schemeClr val="tx2"/>
                </a:solidFill>
              </a:rPr>
              <a:t>is at tn.gov/PartnersForHealth under </a:t>
            </a:r>
            <a:r>
              <a:rPr lang="en-US" b="1" dirty="0">
                <a:solidFill>
                  <a:schemeClr val="tx2"/>
                </a:solidFill>
              </a:rPr>
              <a:t>Other Benefits </a:t>
            </a:r>
            <a:r>
              <a:rPr lang="en-US" dirty="0">
                <a:solidFill>
                  <a:schemeClr val="tx2"/>
                </a:solidFill>
              </a:rPr>
              <a:t>and </a:t>
            </a:r>
            <a:r>
              <a:rPr lang="en-US" b="1" dirty="0">
                <a:solidFill>
                  <a:schemeClr val="tx2"/>
                </a:solidFill>
                <a:hlinkClick r:id="rId3">
                  <a:extLst>
                    <a:ext uri="{A12FA001-AC4F-418D-AE19-62706E023703}">
                      <ahyp:hlinkClr xmlns:ahyp="http://schemas.microsoft.com/office/drawing/2018/hyperlinkcolor" val="tx"/>
                    </a:ext>
                  </a:extLst>
                </a:hlinkClick>
              </a:rPr>
              <a:t>Disability</a:t>
            </a:r>
            <a:r>
              <a:rPr lang="en-US" dirty="0">
                <a:solidFill>
                  <a:schemeClr val="tx2"/>
                </a:solidFill>
              </a:rPr>
              <a:t>.</a:t>
            </a:r>
          </a:p>
          <a:p>
            <a:pPr marL="0" indent="0">
              <a:lnSpc>
                <a:spcPct val="110000"/>
              </a:lnSpc>
              <a:spcBef>
                <a:spcPts val="0"/>
              </a:spcBef>
              <a:buNone/>
            </a:pPr>
            <a:endParaRPr lang="en-US" sz="1600" b="1" dirty="0">
              <a:solidFill>
                <a:schemeClr val="tx1"/>
              </a:solidFill>
            </a:endParaRPr>
          </a:p>
        </p:txBody>
      </p:sp>
      <p:pic>
        <p:nvPicPr>
          <p:cNvPr id="4" name="Content Placeholder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906001" y="5954129"/>
            <a:ext cx="1828799" cy="788276"/>
          </a:xfrm>
          <a:prstGeom prst="rect">
            <a:avLst/>
          </a:prstGeom>
        </p:spPr>
      </p:pic>
      <p:sp>
        <p:nvSpPr>
          <p:cNvPr id="5" name="TextBox 5"/>
          <p:cNvSpPr txBox="1">
            <a:spLocks noChangeArrowheads="1"/>
          </p:cNvSpPr>
          <p:nvPr/>
        </p:nvSpPr>
        <p:spPr bwMode="auto">
          <a:xfrm>
            <a:off x="609600" y="6419850"/>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defRPr/>
            </a:pPr>
            <a:r>
              <a:rPr lang="en-US" altLang="en-US" sz="1600" b="1" dirty="0">
                <a:solidFill>
                  <a:srgbClr val="C00000"/>
                </a:solidFill>
              </a:rPr>
              <a:t>tn.gov/PartnersForHealth</a:t>
            </a:r>
          </a:p>
        </p:txBody>
      </p:sp>
    </p:spTree>
    <p:extLst>
      <p:ext uri="{BB962C8B-B14F-4D97-AF65-F5344CB8AC3E}">
        <p14:creationId xmlns:p14="http://schemas.microsoft.com/office/powerpoint/2010/main" val="5845858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Life Insurance  </a:t>
            </a:r>
            <a:b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state and higher education only</a:t>
            </a:r>
          </a:p>
        </p:txBody>
      </p:sp>
      <p:sp>
        <p:nvSpPr>
          <p:cNvPr id="3" name="Content Placeholder 2"/>
          <p:cNvSpPr>
            <a:spLocks noGrp="1"/>
          </p:cNvSpPr>
          <p:nvPr>
            <p:ph idx="1"/>
          </p:nvPr>
        </p:nvSpPr>
        <p:spPr>
          <a:xfrm>
            <a:off x="304800" y="1600200"/>
            <a:ext cx="11201400" cy="4165599"/>
          </a:xfrm>
        </p:spPr>
        <p:txBody>
          <a:bodyPr/>
          <a:lstStyle/>
          <a:p>
            <a:pPr marL="0" indent="0" fontAlgn="base">
              <a:spcBef>
                <a:spcPts val="0"/>
              </a:spcBef>
              <a:buClr>
                <a:srgbClr val="C4262E"/>
              </a:buClr>
              <a:buSzPct val="110000"/>
              <a:buNone/>
            </a:pPr>
            <a:r>
              <a:rPr lang="en-US" altLang="en-US" sz="2000" b="1" dirty="0">
                <a:solidFill>
                  <a:schemeClr val="tx2"/>
                </a:solidFill>
                <a:latin typeface="Open Sans" panose="020B0606030504020204" pitchFamily="34" charset="0"/>
                <a:ea typeface="Open Sans" panose="020B0606030504020204" pitchFamily="34" charset="0"/>
                <a:cs typeface="Open Sans" panose="020B0606030504020204" pitchFamily="34" charset="0"/>
              </a:rPr>
              <a:t>Life insurance is offered through Securian Financial (Minnesota Life). </a:t>
            </a:r>
            <a:endParaRPr lang="en-US" sz="2000" dirty="0">
              <a:solidFill>
                <a:schemeClr val="tx2"/>
              </a:solidFill>
            </a:endParaRPr>
          </a:p>
          <a:p>
            <a:pPr marL="0" indent="0">
              <a:spcBef>
                <a:spcPts val="0"/>
              </a:spcBef>
              <a:buNone/>
            </a:pPr>
            <a:endParaRPr lang="en-US" dirty="0">
              <a:solidFill>
                <a:schemeClr val="tx2"/>
              </a:solidFill>
            </a:endParaRPr>
          </a:p>
          <a:p>
            <a:pPr>
              <a:spcBef>
                <a:spcPts val="0"/>
              </a:spcBef>
            </a:pPr>
            <a:r>
              <a:rPr lang="en-US" dirty="0">
                <a:solidFill>
                  <a:schemeClr val="tx2"/>
                </a:solidFill>
              </a:rPr>
              <a:t>An online web tool, </a:t>
            </a:r>
            <a:r>
              <a:rPr lang="en-US" b="1" dirty="0">
                <a:solidFill>
                  <a:schemeClr val="tx2"/>
                </a:solidFill>
              </a:rPr>
              <a:t>Benefit Scout</a:t>
            </a:r>
            <a:r>
              <a:rPr lang="en-US" dirty="0">
                <a:solidFill>
                  <a:schemeClr val="tx2"/>
                </a:solidFill>
              </a:rPr>
              <a:t>, can help you estimate the amount of life insurance you may need. </a:t>
            </a:r>
            <a:r>
              <a:rPr lang="en-US" sz="1800" b="1" dirty="0">
                <a:solidFill>
                  <a:schemeClr val="tx2"/>
                </a:solidFill>
              </a:rPr>
              <a:t>Log in and find it at </a:t>
            </a:r>
            <a:r>
              <a:rPr lang="en-US" sz="1800" b="1" dirty="0">
                <a:solidFill>
                  <a:schemeClr val="tx1"/>
                </a:solidFill>
                <a:hlinkClick r:id="rId3"/>
              </a:rPr>
              <a:t>lifebenefits.com/stateoftn</a:t>
            </a:r>
            <a:endParaRPr lang="en-US" sz="1800" b="1" dirty="0">
              <a:solidFill>
                <a:schemeClr val="tx1"/>
              </a:solidFill>
            </a:endParaRPr>
          </a:p>
          <a:p>
            <a:pPr lvl="1">
              <a:spcBef>
                <a:spcPts val="0"/>
              </a:spcBef>
            </a:pPr>
            <a:endParaRPr lang="en-US" altLang="en-US" sz="18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None/>
            </a:pPr>
            <a:r>
              <a:rPr lang="en-US" dirty="0">
                <a:solidFill>
                  <a:schemeClr val="tx2"/>
                </a:solidFill>
              </a:rPr>
              <a:t>Contact: </a:t>
            </a:r>
            <a:r>
              <a:rPr lang="en-US" b="1" dirty="0">
                <a:solidFill>
                  <a:schemeClr val="tx2"/>
                </a:solidFill>
              </a:rPr>
              <a:t>Securian Financial</a:t>
            </a:r>
            <a:r>
              <a:rPr lang="en-US" dirty="0">
                <a:solidFill>
                  <a:schemeClr val="tx2"/>
                </a:solidFill>
              </a:rPr>
              <a:t>, 866.881.0631 M-F 7 a.m. to 6 p.m. CT, lifebenefits.com/stateoftn</a:t>
            </a:r>
          </a:p>
          <a:p>
            <a:pPr lvl="1"/>
            <a:endParaRPr lang="en-US" altLang="en-US"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982200" y="5945506"/>
            <a:ext cx="1828799" cy="788276"/>
          </a:xfrm>
          <a:prstGeom prst="rect">
            <a:avLst/>
          </a:prstGeom>
        </p:spPr>
      </p:pic>
      <p:sp>
        <p:nvSpPr>
          <p:cNvPr id="5" name="TextBox 5"/>
          <p:cNvSpPr txBox="1">
            <a:spLocks noChangeArrowheads="1"/>
          </p:cNvSpPr>
          <p:nvPr/>
        </p:nvSpPr>
        <p:spPr bwMode="auto">
          <a:xfrm>
            <a:off x="588498" y="633964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spTree>
    <p:extLst>
      <p:ext uri="{BB962C8B-B14F-4D97-AF65-F5344CB8AC3E}">
        <p14:creationId xmlns:p14="http://schemas.microsoft.com/office/powerpoint/2010/main" val="31091934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fontScale="90000"/>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Basic Term Life/Accidental Death and Dismemberment </a:t>
            </a:r>
            <a:b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state and higher education only</a:t>
            </a:r>
          </a:p>
        </p:txBody>
      </p:sp>
      <p:sp>
        <p:nvSpPr>
          <p:cNvPr id="3" name="Content Placeholder 2"/>
          <p:cNvSpPr>
            <a:spLocks noGrp="1"/>
          </p:cNvSpPr>
          <p:nvPr>
            <p:ph idx="1"/>
          </p:nvPr>
        </p:nvSpPr>
        <p:spPr>
          <a:xfrm>
            <a:off x="304800" y="1619845"/>
            <a:ext cx="11353799" cy="4165599"/>
          </a:xfrm>
        </p:spPr>
        <p:txBody>
          <a:bodyPr>
            <a:normAutofit/>
          </a:bodyPr>
          <a:lstStyle/>
          <a:p>
            <a:pPr marL="0" indent="0">
              <a:buNone/>
            </a:pPr>
            <a:r>
              <a:rPr lang="en-US" dirty="0">
                <a:solidFill>
                  <a:schemeClr val="tx2"/>
                </a:solidFill>
              </a:rPr>
              <a:t>All benefits-eligible employees automatically get $20,000 basic term life insurance and $40,000 basic AD&amp;D coverage paid by the state at no cost. </a:t>
            </a:r>
          </a:p>
          <a:p>
            <a:pPr marL="0" indent="0">
              <a:buNone/>
            </a:pPr>
            <a:endParaRPr lang="en-US" dirty="0">
              <a:solidFill>
                <a:schemeClr val="tx2"/>
              </a:solidFill>
            </a:endParaRPr>
          </a:p>
          <a:p>
            <a:pPr marL="0" indent="0">
              <a:buNone/>
            </a:pPr>
            <a:r>
              <a:rPr lang="en-US" dirty="0">
                <a:solidFill>
                  <a:schemeClr val="tx2"/>
                </a:solidFill>
              </a:rPr>
              <a:t>If you enroll in medical insurance, life insurance and AD&amp;D coverage automatically increases based on your salary. You pay a monthly premium for this additional coverage. </a:t>
            </a:r>
          </a:p>
          <a:p>
            <a:pPr lvl="1"/>
            <a:r>
              <a:rPr lang="en-US" sz="1800" dirty="0">
                <a:solidFill>
                  <a:schemeClr val="tx2"/>
                </a:solidFill>
              </a:rPr>
              <a:t>If your salary goes up as of Sept. 1, 2022, compared to Sept. 1, 2021, your monthly premium may increase as of Oct. 2022. </a:t>
            </a:r>
          </a:p>
          <a:p>
            <a:pPr lvl="1"/>
            <a:r>
              <a:rPr lang="en-US" sz="1800" dirty="0">
                <a:solidFill>
                  <a:schemeClr val="tx2"/>
                </a:solidFill>
              </a:rPr>
              <a:t>At ages 65 and over, your coverage amounts will reduce.</a:t>
            </a:r>
          </a:p>
          <a:p>
            <a:r>
              <a:rPr lang="en-US" dirty="0">
                <a:solidFill>
                  <a:schemeClr val="tx2"/>
                </a:solidFill>
              </a:rPr>
              <a:t>Basic dependent term life/basic AD&amp;D insurance will automatically apply to dependent(s) enrolled in your family medical insurance. You will pay premiums for your dependent(s) coverage.</a:t>
            </a:r>
          </a:p>
          <a:p>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Keep your beneficiary information current in Edison during Annual Enrollment or see your Agency Benefits Coordinator.</a:t>
            </a:r>
            <a:endParaRPr lang="en-US" dirty="0">
              <a:solidFill>
                <a:schemeClr val="tx2"/>
              </a:solidFill>
            </a:endParaRPr>
          </a:p>
          <a:p>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829800" y="5841124"/>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sp>
        <p:nvSpPr>
          <p:cNvPr id="6" name="TextBox 5"/>
          <p:cNvSpPr txBox="1"/>
          <p:nvPr/>
        </p:nvSpPr>
        <p:spPr>
          <a:xfrm>
            <a:off x="2590800" y="5865930"/>
            <a:ext cx="28956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233927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lIns="91440" tIns="45720" rIns="91440">
            <a:normAutofit/>
          </a:bodyPr>
          <a:lstStyle/>
          <a:p>
            <a:pPr marL="23177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About the Plan</a:t>
            </a:r>
          </a:p>
        </p:txBody>
      </p:sp>
      <p:sp>
        <p:nvSpPr>
          <p:cNvPr id="3" name="Content Placeholder 2"/>
          <p:cNvSpPr>
            <a:spLocks noGrp="1"/>
          </p:cNvSpPr>
          <p:nvPr>
            <p:ph idx="1"/>
          </p:nvPr>
        </p:nvSpPr>
        <p:spPr>
          <a:xfrm>
            <a:off x="304800" y="1447800"/>
            <a:ext cx="11125200" cy="4495799"/>
          </a:xfrm>
        </p:spPr>
        <p:txBody>
          <a:bodyPr>
            <a:normAutofit/>
          </a:bodyPr>
          <a:lstStyle/>
          <a:p>
            <a:pPr marL="0" indent="0">
              <a:buNone/>
            </a:pPr>
            <a:r>
              <a:rPr lang="en-US" sz="2000" dirty="0">
                <a:solidFill>
                  <a:schemeClr val="tx2"/>
                </a:solidFill>
              </a:rPr>
              <a:t>Benefits Administration, within the Department of Finance &amp; Administration, manages the State Group Insurance Program. </a:t>
            </a:r>
          </a:p>
          <a:p>
            <a:pPr marL="0" indent="0">
              <a:buNone/>
            </a:pPr>
            <a:r>
              <a:rPr lang="en-US" sz="2000" b="1" dirty="0">
                <a:solidFill>
                  <a:srgbClr val="C00000"/>
                </a:solidFill>
              </a:rPr>
              <a:t>Partners for Health </a:t>
            </a:r>
            <a:r>
              <a:rPr lang="en-US" sz="2000" dirty="0">
                <a:solidFill>
                  <a:schemeClr val="tx2"/>
                </a:solidFill>
              </a:rPr>
              <a:t>is the official logo and website name for Benefits Administration.</a:t>
            </a:r>
          </a:p>
          <a:p>
            <a:r>
              <a:rPr lang="en-US" sz="2000" dirty="0">
                <a:solidFill>
                  <a:schemeClr val="tx2"/>
                </a:solidFill>
              </a:rPr>
              <a:t>The State Plan includes state government and higher education employees.</a:t>
            </a:r>
          </a:p>
          <a:p>
            <a:r>
              <a:rPr lang="en-US" sz="2000" dirty="0">
                <a:solidFill>
                  <a:schemeClr val="tx2"/>
                </a:solidFill>
              </a:rPr>
              <a:t>The plan is self-insured. All claims are paid through the combined premiums of our members and any contributions that employers make toward monthly premiums. </a:t>
            </a:r>
          </a:p>
          <a:p>
            <a:r>
              <a:rPr lang="en-US" sz="2000" dirty="0">
                <a:solidFill>
                  <a:schemeClr val="tx2"/>
                </a:solidFill>
              </a:rPr>
              <a:t>The State Insurance Committee is authorized to determine the premiums, benefits package, funding method, administrative procedures, eligibility provisions and rules relating to the State Plan. </a:t>
            </a:r>
          </a:p>
          <a:p>
            <a:r>
              <a:rPr lang="en-US" sz="2000" dirty="0">
                <a:solidFill>
                  <a:schemeClr val="tx2"/>
                </a:solidFill>
              </a:rPr>
              <a:t>The </a:t>
            </a:r>
            <a:r>
              <a:rPr lang="en-US" sz="2000" b="1" dirty="0">
                <a:solidFill>
                  <a:schemeClr val="tx2"/>
                </a:solidFill>
              </a:rPr>
              <a:t>state pays about 80% of the medical insurance monthly premium </a:t>
            </a:r>
            <a:r>
              <a:rPr lang="en-US" sz="2000" dirty="0">
                <a:solidFill>
                  <a:schemeClr val="tx2"/>
                </a:solidFill>
              </a:rPr>
              <a:t>for state employees and dependents. This covers medical, behavioral health and pharmacy services.</a:t>
            </a:r>
          </a:p>
          <a:p>
            <a:endParaRPr lang="en-US" sz="2000" dirty="0">
              <a:solidFill>
                <a:schemeClr val="tx2"/>
              </a:solidFill>
            </a:endParaRPr>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13035" y="5943599"/>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tn.gov/PartnersForHealth</a:t>
            </a:r>
          </a:p>
        </p:txBody>
      </p:sp>
    </p:spTree>
    <p:extLst>
      <p:ext uri="{BB962C8B-B14F-4D97-AF65-F5344CB8AC3E}">
        <p14:creationId xmlns:p14="http://schemas.microsoft.com/office/powerpoint/2010/main" val="35965369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976"/>
            <a:ext cx="12192000" cy="1143000"/>
          </a:xfrm>
          <a:solidFill>
            <a:srgbClr val="011D5F"/>
          </a:solidFill>
        </p:spPr>
        <p:txBody>
          <a:bodyPr>
            <a:normAutofit fontScale="90000"/>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Voluntary AD&amp;D</a:t>
            </a:r>
            <a:b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s</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tate and higher education only</a:t>
            </a:r>
          </a:p>
        </p:txBody>
      </p:sp>
      <p:sp>
        <p:nvSpPr>
          <p:cNvPr id="3" name="Content Placeholder 2"/>
          <p:cNvSpPr>
            <a:spLocks noGrp="1"/>
          </p:cNvSpPr>
          <p:nvPr>
            <p:ph idx="1"/>
          </p:nvPr>
        </p:nvSpPr>
        <p:spPr>
          <a:xfrm>
            <a:off x="457200" y="1371600"/>
            <a:ext cx="11125200" cy="4165599"/>
          </a:xfrm>
        </p:spPr>
        <p:txBody>
          <a:bodyPr/>
          <a:lstStyle/>
          <a:p>
            <a:pPr marL="0" indent="0">
              <a:buNone/>
            </a:pPr>
            <a:r>
              <a:rPr lang="en-US" b="1" dirty="0">
                <a:solidFill>
                  <a:schemeClr val="tx2"/>
                </a:solidFill>
              </a:rPr>
              <a:t>You can buy this insurance to give you and your family additional protection if you or your covered dependent’s death or dismemberment is due to an accident. </a:t>
            </a:r>
          </a:p>
          <a:p>
            <a:pPr marL="225425" indent="-225425"/>
            <a:r>
              <a:rPr lang="en-US" dirty="0">
                <a:solidFill>
                  <a:schemeClr val="tx2"/>
                </a:solidFill>
              </a:rPr>
              <a:t>This is in addition to the Basic AD&amp;D coverage.</a:t>
            </a:r>
          </a:p>
          <a:p>
            <a:pPr marL="225425" indent="-225425"/>
            <a:r>
              <a:rPr lang="en-US" dirty="0">
                <a:solidFill>
                  <a:schemeClr val="tx2"/>
                </a:solidFill>
              </a:rPr>
              <a:t>You pay the full monthly premium.</a:t>
            </a:r>
          </a:p>
          <a:p>
            <a:pPr marL="225425" indent="-225425"/>
            <a:r>
              <a:rPr lang="en-US" dirty="0">
                <a:solidFill>
                  <a:schemeClr val="tx2"/>
                </a:solidFill>
              </a:rPr>
              <a:t>Benefit will be paid for dismemberment if the loss occurs within 180 days of the accident provided you or your dependent was covered on the date of the accident and meet the established criteria. Accident could occur at work or elsewhere.</a:t>
            </a:r>
          </a:p>
          <a:p>
            <a:pPr marL="225425" indent="-225425"/>
            <a:r>
              <a:rPr lang="en-US" dirty="0">
                <a:solidFill>
                  <a:schemeClr val="tx2"/>
                </a:solidFill>
              </a:rPr>
              <a:t>Coverage is available at low group rates – no questions asked. </a:t>
            </a:r>
          </a:p>
          <a:p>
            <a:pPr marL="225425" indent="-225425"/>
            <a:r>
              <a:rPr lang="en-US" dirty="0">
                <a:solidFill>
                  <a:schemeClr val="tx2"/>
                </a:solidFill>
              </a:rPr>
              <a:t>The maximum benefit for employees is $60,000.</a:t>
            </a:r>
          </a:p>
          <a:p>
            <a:pPr marL="225425" indent="-225425"/>
            <a:endParaRPr lang="en-US" dirty="0">
              <a:solidFill>
                <a:schemeClr val="tx2"/>
              </a:solidFill>
            </a:endParaRPr>
          </a:p>
          <a:p>
            <a:pPr marL="0" indent="0">
              <a:buNone/>
            </a:pPr>
            <a:r>
              <a:rPr lang="en-US" b="1" dirty="0">
                <a:solidFill>
                  <a:schemeClr val="tx2"/>
                </a:solidFill>
              </a:rPr>
              <a:t>Keep beneficiary information current in Edison during Annual Enrollment or see your Agency Benefits Coordinator.</a:t>
            </a:r>
          </a:p>
          <a:p>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53601" y="5824882"/>
            <a:ext cx="1828799" cy="788276"/>
          </a:xfrm>
          <a:prstGeom prst="rect">
            <a:avLst/>
          </a:prstGeom>
        </p:spPr>
      </p:pic>
      <p:sp>
        <p:nvSpPr>
          <p:cNvPr id="5" name="TextBox 5"/>
          <p:cNvSpPr txBox="1">
            <a:spLocks noChangeArrowheads="1"/>
          </p:cNvSpPr>
          <p:nvPr/>
        </p:nvSpPr>
        <p:spPr bwMode="auto">
          <a:xfrm>
            <a:off x="609600" y="6299226"/>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spTree>
    <p:extLst>
      <p:ext uri="{BB962C8B-B14F-4D97-AF65-F5344CB8AC3E}">
        <p14:creationId xmlns:p14="http://schemas.microsoft.com/office/powerpoint/2010/main" val="24925707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Voluntary Term Life Insurance   </a:t>
            </a:r>
            <a:b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state and higher education only</a:t>
            </a:r>
          </a:p>
        </p:txBody>
      </p:sp>
      <p:sp>
        <p:nvSpPr>
          <p:cNvPr id="3" name="Content Placeholder 2"/>
          <p:cNvSpPr>
            <a:spLocks noGrp="1"/>
          </p:cNvSpPr>
          <p:nvPr>
            <p:ph idx="1"/>
          </p:nvPr>
        </p:nvSpPr>
        <p:spPr>
          <a:xfrm>
            <a:off x="457200" y="1701806"/>
            <a:ext cx="11277600" cy="4394195"/>
          </a:xfrm>
        </p:spPr>
        <p:txBody>
          <a:bodyPr>
            <a:normAutofit/>
          </a:bodyPr>
          <a:lstStyle/>
          <a:p>
            <a:pPr marL="0" indent="0">
              <a:spcBef>
                <a:spcPts val="600"/>
              </a:spcBef>
              <a:buNone/>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You can buy voluntary term life insurance for yourself, your spouse and children. You must apply for this insurance. </a:t>
            </a:r>
          </a:p>
          <a:p>
            <a:pPr marL="225425" indent="-225425">
              <a:spcBef>
                <a:spcPts val="600"/>
              </a:spcBef>
            </a:pPr>
            <a:r>
              <a:rPr lang="en-US" b="1" dirty="0">
                <a:solidFill>
                  <a:srgbClr val="C00000"/>
                </a:solidFill>
                <a:latin typeface="Open Sans" panose="020B0606030504020204" pitchFamily="34" charset="0"/>
                <a:ea typeface="Open Sans" panose="020B0606030504020204" pitchFamily="34" charset="0"/>
                <a:cs typeface="Open Sans" panose="020B0606030504020204" pitchFamily="34" charset="0"/>
              </a:rPr>
              <a:t>To apply for coverage and update your beneficiaries, go to </a:t>
            </a:r>
            <a:r>
              <a:rPr lang="en-US" b="1" dirty="0">
                <a:solidFill>
                  <a:srgbClr val="C00000"/>
                </a:solidFill>
                <a:latin typeface="Open Sans" panose="020B0606030504020204" pitchFamily="34" charset="0"/>
                <a:ea typeface="Open Sans" panose="020B0606030504020204" pitchFamily="34" charset="0"/>
                <a:cs typeface="Open Sans" panose="020B0606030504020204" pitchFamily="34" charset="0"/>
                <a:hlinkClick r:id="rId3"/>
              </a:rPr>
              <a:t>lifebenefits.com/stateoftn</a:t>
            </a:r>
            <a:endParaRPr lang="en-US"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marL="225425" marR="0" lvl="0" indent="-225425" algn="l" defTabSz="914400" rtl="0" eaLnBrk="1" fontAlgn="auto" latinLnBrk="0" hangingPunct="1">
              <a:lnSpc>
                <a:spcPct val="100000"/>
              </a:lnSpc>
              <a:spcBef>
                <a:spcPts val="600"/>
              </a:spcBef>
              <a:spcAft>
                <a:spcPts val="0"/>
              </a:spcAft>
              <a:buClr>
                <a:srgbClr val="E71B1B"/>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t>Your monthly premium could go up if you increase your life insurance amount, or you move into a higher age bracket as of Jan. 1.</a:t>
            </a:r>
          </a:p>
          <a:p>
            <a:pPr marL="0" indent="0">
              <a:spcBef>
                <a:spcPts val="600"/>
              </a:spcBef>
              <a:buNone/>
            </a:pP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600"/>
              </a:spcBef>
              <a:buNone/>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Go to tn.gov/PartnersForHealth under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Other Benefits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and </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Life Insurance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for details. </a:t>
            </a:r>
          </a:p>
          <a:p>
            <a:pPr marL="0" indent="0">
              <a:spcBef>
                <a:spcPts val="600"/>
              </a:spcBef>
              <a:buNone/>
            </a:pP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Premium rates are found on the </a:t>
            </a: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Premium</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webpage. </a:t>
            </a:r>
          </a:p>
          <a:p>
            <a:pPr marL="195263" indent="0" eaLnBrk="0" fontAlgn="base" hangingPunct="0">
              <a:spcBef>
                <a:spcPts val="0"/>
              </a:spcBef>
              <a:buClr>
                <a:srgbClr val="C4262E"/>
              </a:buClr>
              <a:buSzPct val="110000"/>
              <a:buNone/>
              <a:defRPr/>
            </a:pPr>
            <a:endParaRPr lang="en-US" sz="1900" kern="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dirty="0"/>
          </a:p>
        </p:txBody>
      </p:sp>
      <p:pic>
        <p:nvPicPr>
          <p:cNvPr id="4" name="Content Placeholder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753601" y="5945506"/>
            <a:ext cx="1828799" cy="788276"/>
          </a:xfrm>
          <a:prstGeom prst="rect">
            <a:avLst/>
          </a:prstGeom>
        </p:spPr>
      </p:pic>
      <p:sp>
        <p:nvSpPr>
          <p:cNvPr id="5" name="TextBox 5"/>
          <p:cNvSpPr txBox="1">
            <a:spLocks noChangeArrowheads="1"/>
          </p:cNvSpPr>
          <p:nvPr/>
        </p:nvSpPr>
        <p:spPr bwMode="auto">
          <a:xfrm>
            <a:off x="762000" y="633964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tn.gov/PartnersForHealth</a:t>
            </a:r>
          </a:p>
        </p:txBody>
      </p:sp>
    </p:spTree>
    <p:extLst>
      <p:ext uri="{BB962C8B-B14F-4D97-AF65-F5344CB8AC3E}">
        <p14:creationId xmlns:p14="http://schemas.microsoft.com/office/powerpoint/2010/main" val="39849209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Enrolling in Benefits</a:t>
            </a:r>
          </a:p>
        </p:txBody>
      </p:sp>
      <p:sp>
        <p:nvSpPr>
          <p:cNvPr id="3" name="Content Placeholder 2"/>
          <p:cNvSpPr>
            <a:spLocks noGrp="1"/>
          </p:cNvSpPr>
          <p:nvPr>
            <p:ph idx="1"/>
          </p:nvPr>
        </p:nvSpPr>
        <p:spPr>
          <a:xfrm>
            <a:off x="381002" y="1524000"/>
            <a:ext cx="11277598" cy="4648200"/>
          </a:xfrm>
        </p:spPr>
        <p:txBody>
          <a:bodyPr>
            <a:normAutofit lnSpcReduction="10000"/>
          </a:bodyPr>
          <a:lstStyle/>
          <a:p>
            <a:pPr marL="227013" lvl="0" indent="-209550" eaLnBrk="0" fontAlgn="base" hangingPunct="0">
              <a:lnSpc>
                <a:spcPct val="90000"/>
              </a:lnSpc>
              <a:spcBef>
                <a:spcPct val="0"/>
              </a:spcBef>
              <a:spcAft>
                <a:spcPts val="1200"/>
              </a:spcAft>
              <a:buClr>
                <a:srgbClr val="C4262E"/>
              </a:buClr>
              <a:buSzPct val="110000"/>
              <a:buFontTx/>
              <a:buChar char="•"/>
              <a:defRPr/>
            </a:pPr>
            <a:r>
              <a:rPr lang="en-US" b="1"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You have 30 days from your hire date to enroll.  </a:t>
            </a:r>
            <a:r>
              <a:rPr lang="en-US"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Please turn in your paperwork to Pam Ledford, your Agency Benefits Coordinator.  You may schedule an appointment by calling 931-393-7504 or emailing </a:t>
            </a:r>
            <a:r>
              <a:rPr lang="en-US" kern="0" dirty="0">
                <a:solidFill>
                  <a:srgbClr val="C00000"/>
                </a:solidFill>
                <a:latin typeface="Open Sans" panose="020B0606030504020204" pitchFamily="34" charset="0"/>
                <a:ea typeface="Open Sans" panose="020B0606030504020204" pitchFamily="34" charset="0"/>
                <a:cs typeface="Open Sans" panose="020B0606030504020204" pitchFamily="34" charset="0"/>
                <a:hlinkClick r:id="rId3"/>
              </a:rPr>
              <a:t>pledford@utsi.edu</a:t>
            </a:r>
            <a:r>
              <a:rPr lang="en-US" kern="0" dirty="0">
                <a:solidFill>
                  <a:srgbClr val="C00000"/>
                </a:solidFill>
                <a:latin typeface="Open Sans" panose="020B0606030504020204" pitchFamily="34" charset="0"/>
                <a:ea typeface="Open Sans" panose="020B0606030504020204" pitchFamily="34" charset="0"/>
                <a:cs typeface="Open Sans" panose="020B0606030504020204" pitchFamily="34" charset="0"/>
              </a:rPr>
              <a:t>. </a:t>
            </a:r>
            <a:endParaRPr lang="en-US" b="1" kern="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marL="227013" lvl="0" indent="-209550" eaLnBrk="0" fontAlgn="base" hangingPunct="0">
              <a:lnSpc>
                <a:spcPct val="90000"/>
              </a:lnSpc>
              <a:spcBef>
                <a:spcPct val="0"/>
              </a:spcBef>
              <a:spcAft>
                <a:spcPct val="0"/>
              </a:spcAft>
              <a:buClr>
                <a:srgbClr val="C4262E"/>
              </a:buClr>
              <a:buSzPct val="110000"/>
              <a:buFontTx/>
              <a:buChar char="•"/>
              <a:defRPr/>
            </a:pPr>
            <a:r>
              <a:rPr lang="en-US" kern="0" dirty="0">
                <a:latin typeface="Open Sans" panose="020B0606030504020204" pitchFamily="34" charset="0"/>
                <a:ea typeface="Open Sans" panose="020B0606030504020204" pitchFamily="34" charset="0"/>
                <a:cs typeface="Open Sans" panose="020B0606030504020204" pitchFamily="34" charset="0"/>
              </a:rPr>
              <a:t>Dependent verification documents are due by your 30-day deadline</a:t>
            </a:r>
            <a:r>
              <a:rPr lang="en-US" b="1" kern="0" dirty="0">
                <a:latin typeface="Open Sans" panose="020B0606030504020204" pitchFamily="34" charset="0"/>
                <a:ea typeface="Open Sans" panose="020B0606030504020204" pitchFamily="34" charset="0"/>
                <a:cs typeface="Open Sans" panose="020B0606030504020204" pitchFamily="34" charset="0"/>
              </a:rPr>
              <a:t>. </a:t>
            </a:r>
          </a:p>
          <a:p>
            <a:pPr marL="227013" lvl="0" indent="-209550" eaLnBrk="0" fontAlgn="base" hangingPunct="0">
              <a:lnSpc>
                <a:spcPct val="90000"/>
              </a:lnSpc>
              <a:spcBef>
                <a:spcPct val="0"/>
              </a:spcBef>
              <a:spcAft>
                <a:spcPct val="0"/>
              </a:spcAft>
              <a:buClr>
                <a:srgbClr val="C4262E"/>
              </a:buClr>
              <a:buSzPct val="110000"/>
              <a:buNone/>
              <a:defRPr/>
            </a:pPr>
            <a:endParaRPr lang="en-US" b="1" kern="0" dirty="0">
              <a:latin typeface="Open Sans" panose="020B0606030504020204" pitchFamily="34" charset="0"/>
              <a:ea typeface="Open Sans" panose="020B0606030504020204" pitchFamily="34" charset="0"/>
              <a:cs typeface="Open Sans" panose="020B0606030504020204" pitchFamily="34" charset="0"/>
            </a:endParaRPr>
          </a:p>
          <a:p>
            <a:pPr marL="209550" lvl="1" indent="-209550" eaLnBrk="0" fontAlgn="base" hangingPunct="0">
              <a:lnSpc>
                <a:spcPct val="90000"/>
              </a:lnSpc>
              <a:spcBef>
                <a:spcPct val="0"/>
              </a:spcBef>
              <a:spcAft>
                <a:spcPct val="0"/>
              </a:spcAft>
              <a:buClr>
                <a:srgbClr val="C4262E"/>
              </a:buClr>
              <a:buSzPct val="110000"/>
              <a:buFontTx/>
              <a:buChar char="•"/>
              <a:defRPr/>
            </a:pPr>
            <a:r>
              <a:rPr lang="en-US" sz="1800" b="1" kern="0" dirty="0">
                <a:latin typeface="Open Sans" panose="020B0606030504020204" pitchFamily="34" charset="0"/>
                <a:ea typeface="Open Sans" panose="020B0606030504020204" pitchFamily="34" charset="0"/>
                <a:cs typeface="Open Sans" panose="020B0606030504020204" pitchFamily="34" charset="0"/>
              </a:rPr>
              <a:t>Voluntary Term Life Insurance: </a:t>
            </a:r>
            <a:r>
              <a:rPr lang="en-US" sz="1800" kern="0" dirty="0">
                <a:latin typeface="Open Sans" panose="020B0606030504020204" pitchFamily="34" charset="0"/>
                <a:ea typeface="Open Sans" panose="020B0606030504020204" pitchFamily="34" charset="0"/>
                <a:cs typeface="Open Sans" panose="020B0606030504020204" pitchFamily="34" charset="0"/>
              </a:rPr>
              <a:t>Use the Securian Financial (MN Life) website to enroll in voluntary term life insurance at </a:t>
            </a:r>
            <a:r>
              <a:rPr lang="en-US" sz="1800" b="1" kern="0" dirty="0">
                <a:latin typeface="Open Sans" panose="020B0606030504020204" pitchFamily="34" charset="0"/>
                <a:ea typeface="Open Sans" panose="020B0606030504020204" pitchFamily="34" charset="0"/>
                <a:cs typeface="Open Sans" panose="020B0606030504020204" pitchFamily="34" charset="0"/>
              </a:rPr>
              <a:t>lifebenefits.com/</a:t>
            </a:r>
            <a:r>
              <a:rPr lang="en-US" sz="1800" b="1" kern="0" dirty="0" err="1">
                <a:latin typeface="Open Sans" panose="020B0606030504020204" pitchFamily="34" charset="0"/>
                <a:ea typeface="Open Sans" panose="020B0606030504020204" pitchFamily="34" charset="0"/>
                <a:cs typeface="Open Sans" panose="020B0606030504020204" pitchFamily="34" charset="0"/>
              </a:rPr>
              <a:t>stateoftn</a:t>
            </a:r>
            <a:endParaRPr lang="en-US" sz="1800" b="1" kern="0" dirty="0">
              <a:latin typeface="Open Sans" panose="020B0606030504020204" pitchFamily="34" charset="0"/>
              <a:ea typeface="Open Sans" panose="020B0606030504020204" pitchFamily="34" charset="0"/>
              <a:cs typeface="Open Sans" panose="020B0606030504020204" pitchFamily="34" charset="0"/>
            </a:endParaRPr>
          </a:p>
          <a:p>
            <a:pPr marL="227013" lvl="0" indent="-209550" eaLnBrk="0" fontAlgn="base" hangingPunct="0">
              <a:lnSpc>
                <a:spcPct val="90000"/>
              </a:lnSpc>
              <a:spcBef>
                <a:spcPct val="0"/>
              </a:spcBef>
              <a:spcAft>
                <a:spcPct val="0"/>
              </a:spcAft>
              <a:buClr>
                <a:srgbClr val="C4262E"/>
              </a:buClr>
              <a:buSzPct val="110000"/>
              <a:buFontTx/>
              <a:buChar char="•"/>
              <a:defRPr/>
            </a:pPr>
            <a:endParaRPr lang="en-US" b="1" kern="0" dirty="0">
              <a:latin typeface="Open Sans" panose="020B0606030504020204" pitchFamily="34" charset="0"/>
              <a:ea typeface="Open Sans" panose="020B0606030504020204" pitchFamily="34" charset="0"/>
              <a:cs typeface="Open Sans" panose="020B0606030504020204" pitchFamily="34" charset="0"/>
            </a:endParaRPr>
          </a:p>
          <a:p>
            <a:pPr marL="227013" lvl="0" indent="-209550" eaLnBrk="0" fontAlgn="base" hangingPunct="0">
              <a:lnSpc>
                <a:spcPct val="90000"/>
              </a:lnSpc>
              <a:spcBef>
                <a:spcPct val="0"/>
              </a:spcBef>
              <a:spcAft>
                <a:spcPct val="0"/>
              </a:spcAft>
              <a:buClr>
                <a:srgbClr val="C4262E"/>
              </a:buClr>
              <a:buSzPct val="110000"/>
              <a:buFontTx/>
              <a:buChar char="•"/>
              <a:defRPr/>
            </a:pPr>
            <a:r>
              <a:rPr lang="en-US" b="1" kern="0" dirty="0">
                <a:latin typeface="Open Sans" panose="020B0606030504020204" pitchFamily="34" charset="0"/>
                <a:ea typeface="Open Sans" panose="020B0606030504020204" pitchFamily="34" charset="0"/>
                <a:cs typeface="Open Sans" panose="020B0606030504020204" pitchFamily="34" charset="0"/>
              </a:rPr>
              <a:t>Coverage will begin:</a:t>
            </a:r>
          </a:p>
          <a:p>
            <a:pPr marL="627063" lvl="1" indent="-209550" eaLnBrk="0" fontAlgn="base" hangingPunct="0">
              <a:lnSpc>
                <a:spcPct val="90000"/>
              </a:lnSpc>
              <a:spcBef>
                <a:spcPct val="0"/>
              </a:spcBef>
              <a:spcAft>
                <a:spcPct val="0"/>
              </a:spcAft>
              <a:buClr>
                <a:srgbClr val="C4262E"/>
              </a:buClr>
              <a:buSzPct val="110000"/>
              <a:buFontTx/>
              <a:buChar char="•"/>
              <a:defRPr/>
            </a:pPr>
            <a:r>
              <a:rPr lang="en-US" sz="1800" kern="0" dirty="0">
                <a:latin typeface="Open Sans" panose="020B0606030504020204" pitchFamily="34" charset="0"/>
                <a:ea typeface="Open Sans" panose="020B0606030504020204" pitchFamily="34" charset="0"/>
                <a:cs typeface="Open Sans" panose="020B0606030504020204" pitchFamily="34" charset="0"/>
              </a:rPr>
              <a:t>For health, dental, vision, disability and basic term life/ voluntary AD&amp;D, coverage will begin on the first day of the month after one full calendar month of employment from your hire date. </a:t>
            </a:r>
          </a:p>
          <a:p>
            <a:pPr marL="1027113" lvl="2" indent="-209550" eaLnBrk="0" fontAlgn="base" hangingPunct="0">
              <a:lnSpc>
                <a:spcPct val="90000"/>
              </a:lnSpc>
              <a:spcBef>
                <a:spcPct val="0"/>
              </a:spcBef>
              <a:spcAft>
                <a:spcPct val="0"/>
              </a:spcAft>
              <a:buClr>
                <a:srgbClr val="C4262E"/>
              </a:buClr>
              <a:buSzPct val="110000"/>
              <a:buFontTx/>
              <a:buChar char="•"/>
              <a:defRPr/>
            </a:pPr>
            <a:r>
              <a:rPr lang="en-US" sz="1800" kern="0" dirty="0">
                <a:latin typeface="Open Sans" panose="020B0606030504020204" pitchFamily="34" charset="0"/>
                <a:ea typeface="Open Sans" panose="020B0606030504020204" pitchFamily="34" charset="0"/>
                <a:cs typeface="Open Sans" panose="020B0606030504020204" pitchFamily="34" charset="0"/>
              </a:rPr>
              <a:t>Example: Hired on Sept. 15 – coverage will begin Nov. 1</a:t>
            </a:r>
          </a:p>
          <a:p>
            <a:pPr marL="627063" lvl="1" indent="-209550" eaLnBrk="0" fontAlgn="base" hangingPunct="0">
              <a:lnSpc>
                <a:spcPct val="90000"/>
              </a:lnSpc>
              <a:spcBef>
                <a:spcPct val="0"/>
              </a:spcBef>
              <a:spcAft>
                <a:spcPct val="0"/>
              </a:spcAft>
              <a:buClr>
                <a:srgbClr val="C4262E"/>
              </a:buClr>
              <a:buSzPct val="110000"/>
              <a:buFontTx/>
              <a:buChar char="•"/>
              <a:defRPr/>
            </a:pPr>
            <a:r>
              <a:rPr lang="en-US" sz="1800" kern="0" dirty="0">
                <a:latin typeface="Open Sans" panose="020B0606030504020204" pitchFamily="34" charset="0"/>
                <a:ea typeface="Open Sans" panose="020B0606030504020204" pitchFamily="34" charset="0"/>
                <a:cs typeface="Open Sans" panose="020B0606030504020204" pitchFamily="34" charset="0"/>
              </a:rPr>
              <a:t>Voluntary term life insurance begins after three full calendar months from employee/eligibility.</a:t>
            </a:r>
          </a:p>
          <a:p>
            <a:pPr marL="231775" lvl="1" indent="185738" eaLnBrk="0" fontAlgn="base" hangingPunct="0">
              <a:lnSpc>
                <a:spcPct val="90000"/>
              </a:lnSpc>
              <a:spcBef>
                <a:spcPct val="0"/>
              </a:spcBef>
              <a:spcAft>
                <a:spcPct val="0"/>
              </a:spcAft>
              <a:buClr>
                <a:srgbClr val="C4262E"/>
              </a:buClr>
              <a:buSzPct val="110000"/>
              <a:buFontTx/>
              <a:buChar char="•"/>
              <a:defRPr/>
            </a:pPr>
            <a:r>
              <a:rPr lang="en-US" sz="1800" kern="0" dirty="0">
                <a:latin typeface="Open Sans" panose="020B0606030504020204" pitchFamily="34" charset="0"/>
                <a:ea typeface="Open Sans" panose="020B0606030504020204" pitchFamily="34" charset="0"/>
                <a:cs typeface="Open Sans" panose="020B0606030504020204" pitchFamily="34" charset="0"/>
              </a:rPr>
              <a:t>If you have questions, ask your ABC.  </a:t>
            </a:r>
          </a:p>
          <a:p>
            <a:pPr marL="0" indent="0" eaLnBrk="0" fontAlgn="base" hangingPunct="0">
              <a:spcBef>
                <a:spcPts val="0"/>
              </a:spcBef>
              <a:spcAft>
                <a:spcPts val="600"/>
              </a:spcAft>
              <a:buClr>
                <a:srgbClr val="C4262E"/>
              </a:buClr>
              <a:buNone/>
              <a:defRPr/>
            </a:pPr>
            <a:endPar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eaLnBrk="0" fontAlgn="base" hangingPunct="0">
              <a:spcBef>
                <a:spcPts val="0"/>
              </a:spcBef>
              <a:spcAft>
                <a:spcPts val="600"/>
              </a:spcAft>
              <a:buClr>
                <a:srgbClr val="C4262E"/>
              </a:buClr>
              <a:buNone/>
              <a:defRPr/>
            </a:pPr>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Videos</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can help you! </a:t>
            </a:r>
          </a:p>
          <a:p>
            <a:pPr marL="225425" lvl="1" indent="-225425" eaLnBrk="0" fontAlgn="base" hangingPunct="0">
              <a:spcBef>
                <a:spcPts val="0"/>
              </a:spcBef>
              <a:spcAft>
                <a:spcPts val="600"/>
              </a:spcAft>
              <a:buClr>
                <a:srgbClr val="C4262E"/>
              </a:buClr>
              <a:buFont typeface="Arial" panose="020B0604020202020204" pitchFamily="34" charset="0"/>
              <a:buChar char="•"/>
              <a:defRPr/>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Go to </a:t>
            </a:r>
            <a:r>
              <a:rPr lang="en-US" sz="1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tn.gov/</a:t>
            </a:r>
            <a:r>
              <a:rPr lang="en-US" sz="1800" b="1" dirty="0" err="1">
                <a:solidFill>
                  <a:schemeClr val="tx1"/>
                </a:solidFill>
                <a:latin typeface="Open Sans" panose="020B0606030504020204" pitchFamily="34" charset="0"/>
                <a:ea typeface="Open Sans" panose="020B0606030504020204" pitchFamily="34" charset="0"/>
                <a:cs typeface="Open Sans" panose="020B0606030504020204" pitchFamily="34" charset="0"/>
              </a:rPr>
              <a:t>PartnersForHealth</a:t>
            </a: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  - </a:t>
            </a:r>
            <a:r>
              <a:rPr lang="en-US" sz="1800" b="1"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click the Videos link </a:t>
            </a: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at the top of the home page </a:t>
            </a:r>
          </a:p>
          <a:p>
            <a:pPr marL="17463" marR="0" lvl="0" indent="0" algn="l" defTabSz="914400" rtl="0" eaLnBrk="0" fontAlgn="base" latinLnBrk="0" hangingPunct="0">
              <a:lnSpc>
                <a:spcPct val="90000"/>
              </a:lnSpc>
              <a:spcBef>
                <a:spcPct val="0"/>
              </a:spcBef>
              <a:spcAft>
                <a:spcPct val="0"/>
              </a:spcAft>
              <a:buClr>
                <a:srgbClr val="C4262E"/>
              </a:buClr>
              <a:buSzPct val="110000"/>
              <a:buFont typeface="Arial" panose="020B0604020202020204" pitchFamily="34" charset="0"/>
              <a:buNone/>
              <a:tabLst/>
              <a:defRPr/>
            </a:pPr>
            <a:endParaRPr kumimoji="0" lang="en-US" b="1" i="0" u="none" strike="noStrike" kern="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indent="0" fontAlgn="base">
              <a:spcBef>
                <a:spcPct val="0"/>
              </a:spcBef>
              <a:spcAft>
                <a:spcPct val="0"/>
              </a:spcAft>
              <a:buClrTx/>
              <a:buNone/>
            </a:pPr>
            <a:endParaRPr lang="en-US"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dirty="0"/>
          </a:p>
        </p:txBody>
      </p:sp>
      <p:pic>
        <p:nvPicPr>
          <p:cNvPr id="4" name="Content Placeholder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906000" y="5921330"/>
            <a:ext cx="1828799" cy="788276"/>
          </a:xfrm>
          <a:prstGeom prst="rect">
            <a:avLst/>
          </a:prstGeom>
        </p:spPr>
      </p:pic>
      <p:sp>
        <p:nvSpPr>
          <p:cNvPr id="5" name="TextBox 5"/>
          <p:cNvSpPr txBox="1">
            <a:spLocks noChangeArrowheads="1"/>
          </p:cNvSpPr>
          <p:nvPr/>
        </p:nvSpPr>
        <p:spPr bwMode="auto">
          <a:xfrm>
            <a:off x="758283" y="6315468"/>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tn.gov/PartnersForHealth</a:t>
            </a:r>
          </a:p>
        </p:txBody>
      </p:sp>
    </p:spTree>
    <p:extLst>
      <p:ext uri="{BB962C8B-B14F-4D97-AF65-F5344CB8AC3E}">
        <p14:creationId xmlns:p14="http://schemas.microsoft.com/office/powerpoint/2010/main" val="6499725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3177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Premium Information</a:t>
            </a:r>
          </a:p>
        </p:txBody>
      </p:sp>
      <p:sp>
        <p:nvSpPr>
          <p:cNvPr id="3" name="Content Placeholder 2"/>
          <p:cNvSpPr>
            <a:spLocks noGrp="1"/>
          </p:cNvSpPr>
          <p:nvPr>
            <p:ph idx="1"/>
          </p:nvPr>
        </p:nvSpPr>
        <p:spPr>
          <a:xfrm>
            <a:off x="380999" y="1523996"/>
            <a:ext cx="11353799" cy="4495804"/>
          </a:xfrm>
        </p:spPr>
        <p:txBody>
          <a:bodyPr>
            <a:normAutofit/>
          </a:bodyPr>
          <a:lstStyle/>
          <a:p>
            <a:pPr marL="227013" indent="-209550" eaLnBrk="0" fontAlgn="base" hangingPunct="0">
              <a:lnSpc>
                <a:spcPct val="90000"/>
              </a:lnSpc>
              <a:spcBef>
                <a:spcPct val="0"/>
              </a:spcBef>
              <a:spcAft>
                <a:spcPct val="0"/>
              </a:spcAft>
              <a:buClr>
                <a:srgbClr val="C4262E"/>
              </a:buClr>
              <a:buSzPct val="110000"/>
              <a:buNone/>
              <a:defRPr/>
            </a:pPr>
            <a:endParaRPr lang="en-US" b="1" kern="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06000" y="5867405"/>
            <a:ext cx="1828799" cy="788276"/>
          </a:xfrm>
          <a:prstGeom prst="rect">
            <a:avLst/>
          </a:prstGeom>
        </p:spPr>
      </p:pic>
      <p:sp>
        <p:nvSpPr>
          <p:cNvPr id="5" name="TextBox 5"/>
          <p:cNvSpPr txBox="1">
            <a:spLocks noChangeArrowheads="1"/>
          </p:cNvSpPr>
          <p:nvPr/>
        </p:nvSpPr>
        <p:spPr bwMode="auto">
          <a:xfrm>
            <a:off x="606083" y="6261543"/>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tn.gov/PartnersForHealth</a:t>
            </a:r>
          </a:p>
        </p:txBody>
      </p:sp>
      <p:sp>
        <p:nvSpPr>
          <p:cNvPr id="9" name="TextBox 8">
            <a:extLst>
              <a:ext uri="{FF2B5EF4-FFF2-40B4-BE49-F238E27FC236}">
                <a16:creationId xmlns:a16="http://schemas.microsoft.com/office/drawing/2014/main" id="{9BA89295-EB4D-4F2C-9A6E-2EF346802316}"/>
              </a:ext>
            </a:extLst>
          </p:cNvPr>
          <p:cNvSpPr txBox="1"/>
          <p:nvPr/>
        </p:nvSpPr>
        <p:spPr>
          <a:xfrm>
            <a:off x="380998" y="1524000"/>
            <a:ext cx="11353799" cy="2846933"/>
          </a:xfrm>
          <a:prstGeom prst="rect">
            <a:avLst/>
          </a:prstGeom>
          <a:noFill/>
        </p:spPr>
        <p:txBody>
          <a:bodyPr wrap="square">
            <a:spAutoFit/>
          </a:bodyPr>
          <a:lstStyle/>
          <a:p>
            <a:r>
              <a:rPr lang="en-US" sz="20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Insurance premiums are taken from the paycheck you get at the end of each month to pay for the next month’s coverage. </a:t>
            </a:r>
          </a:p>
          <a:p>
            <a:endParaRPr lang="en-US" sz="20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r>
              <a:rPr lang="en-US" sz="20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Voluntary coverages, such as dental, disability and vision get no state support, and you must pay the total premium.</a:t>
            </a:r>
            <a:endParaRPr lang="en-US" altLang="en-US" sz="2000"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09550" marR="0" lvl="0" indent="-209550" algn="l" defTabSz="914400" rtl="0" eaLnBrk="1" fontAlgn="base" latinLnBrk="0" hangingPunct="1">
              <a:lnSpc>
                <a:spcPct val="100000"/>
              </a:lnSpc>
              <a:spcBef>
                <a:spcPct val="65000"/>
              </a:spcBef>
              <a:spcAft>
                <a:spcPct val="0"/>
              </a:spcAft>
              <a:buClr>
                <a:srgbClr val="C4262E"/>
              </a:buClr>
              <a:buSzPct val="110000"/>
              <a:buFontTx/>
              <a:buChar char="•"/>
              <a:tabLst/>
              <a:defRPr/>
            </a:pPr>
            <a:r>
              <a:rPr kumimoji="0" lang="en-US" altLang="en-US" sz="2000" b="1" i="0" u="none" strike="noStrike" kern="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Your ABC will tell you when your premiums will be deducted from your paycheck.</a:t>
            </a:r>
          </a:p>
          <a:p>
            <a:pPr marL="395288" marR="0" lvl="1" indent="-184150" algn="l" defTabSz="914400" rtl="0" eaLnBrk="1" fontAlgn="base" latinLnBrk="0" hangingPunct="1">
              <a:lnSpc>
                <a:spcPct val="100000"/>
              </a:lnSpc>
              <a:spcBef>
                <a:spcPct val="30000"/>
              </a:spcBef>
              <a:spcAft>
                <a:spcPct val="0"/>
              </a:spcAft>
              <a:buClr>
                <a:srgbClr val="C4262E"/>
              </a:buClr>
              <a:buSzPct val="110000"/>
              <a:buFontTx/>
              <a:buChar char="•"/>
              <a:tabLst/>
              <a:defRPr/>
            </a:pPr>
            <a:r>
              <a:rPr kumimoji="0" lang="en-US" altLang="en-US" sz="2000" b="0" i="0" u="none" strike="noStrike" kern="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If you do not turn in your benefit selections early, in some instances you could end up with a double deduction from your paycheck the first month of enrollment.</a:t>
            </a:r>
          </a:p>
        </p:txBody>
      </p:sp>
    </p:spTree>
    <p:extLst>
      <p:ext uri="{BB962C8B-B14F-4D97-AF65-F5344CB8AC3E}">
        <p14:creationId xmlns:p14="http://schemas.microsoft.com/office/powerpoint/2010/main" val="1323694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ID and Debit Card Information</a:t>
            </a:r>
          </a:p>
        </p:txBody>
      </p:sp>
      <p:sp>
        <p:nvSpPr>
          <p:cNvPr id="3" name="Content Placeholder 2"/>
          <p:cNvSpPr>
            <a:spLocks noGrp="1"/>
          </p:cNvSpPr>
          <p:nvPr>
            <p:ph idx="1"/>
          </p:nvPr>
        </p:nvSpPr>
        <p:spPr>
          <a:xfrm>
            <a:off x="304800" y="1371601"/>
            <a:ext cx="11734800" cy="4724399"/>
          </a:xfrm>
        </p:spPr>
        <p:txBody>
          <a:bodyPr>
            <a:normAutofit fontScale="85000" lnSpcReduction="20000"/>
          </a:bodyPr>
          <a:lstStyle/>
          <a:p>
            <a:pPr marL="0" indent="0" eaLnBrk="0" fontAlgn="base" hangingPunct="0">
              <a:spcBef>
                <a:spcPts val="600"/>
              </a:spcBef>
              <a:buClr>
                <a:srgbClr val="C00000"/>
              </a:buClr>
              <a:buNone/>
            </a:pPr>
            <a:r>
              <a:rPr lang="en-US" sz="2100" b="1" u="sng"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ID cards</a:t>
            </a:r>
          </a:p>
          <a:p>
            <a:pPr marL="0" indent="0" eaLnBrk="0" fontAlgn="base" hangingPunct="0">
              <a:lnSpc>
                <a:spcPct val="120000"/>
              </a:lnSpc>
              <a:spcBef>
                <a:spcPts val="0"/>
              </a:spcBef>
              <a:spcAft>
                <a:spcPts val="600"/>
              </a:spcAft>
              <a:buClr>
                <a:srgbClr val="C00000"/>
              </a:buClr>
              <a:buNone/>
            </a:pPr>
            <a:r>
              <a:rPr lang="en-US" sz="19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Insurance cards </a:t>
            </a:r>
            <a:r>
              <a:rPr lang="en-US" sz="1900" dirty="0">
                <a:solidFill>
                  <a:schemeClr val="tx2"/>
                </a:solidFill>
                <a:latin typeface="Open Sans" panose="020B0606030504020204" pitchFamily="34" charset="0"/>
                <a:ea typeface="Open Sans" panose="020B0606030504020204" pitchFamily="34" charset="0"/>
                <a:cs typeface="Open Sans" panose="020B0606030504020204" pitchFamily="34" charset="0"/>
              </a:rPr>
              <a:t>are</a:t>
            </a:r>
            <a:r>
              <a:rPr lang="en-US" sz="19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mailed </a:t>
            </a:r>
            <a:r>
              <a:rPr lang="en-US" sz="1900" dirty="0">
                <a:solidFill>
                  <a:schemeClr val="tx2"/>
                </a:solidFill>
                <a:latin typeface="Open Sans" panose="020B0606030504020204" pitchFamily="34" charset="0"/>
                <a:ea typeface="Open Sans" panose="020B0606030504020204" pitchFamily="34" charset="0"/>
                <a:cs typeface="Open Sans" panose="020B0606030504020204" pitchFamily="34" charset="0"/>
              </a:rPr>
              <a:t>within</a:t>
            </a:r>
            <a:r>
              <a:rPr lang="en-US" sz="1900"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 three to four weeks after your application is processed.  </a:t>
            </a:r>
            <a:endParaRPr lang="en-US" sz="1900"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33363" lvl="1" indent="-233363" eaLnBrk="0" fontAlgn="base" hangingPunct="0">
              <a:lnSpc>
                <a:spcPct val="120000"/>
              </a:lnSpc>
              <a:spcBef>
                <a:spcPts val="0"/>
              </a:spcBef>
              <a:spcAft>
                <a:spcPts val="600"/>
              </a:spcAft>
              <a:buClr>
                <a:srgbClr val="C00000"/>
              </a:buClr>
              <a:buFont typeface="Arial" panose="020B0604020202020204" pitchFamily="34" charset="0"/>
              <a:buChar char="•"/>
            </a:pPr>
            <a:r>
              <a:rPr lang="en-US" sz="1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BlueCross BlueShield: </a:t>
            </a:r>
            <a:r>
              <a:rPr lang="en-US" sz="19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You’ll get up to two ID cards. The member’s name will be printed on all cards, but these cards may be used by any covered dependent.</a:t>
            </a:r>
          </a:p>
          <a:p>
            <a:pPr marL="233363" lvl="1" indent="-233363" eaLnBrk="0" fontAlgn="base" hangingPunct="0">
              <a:lnSpc>
                <a:spcPct val="120000"/>
              </a:lnSpc>
              <a:spcBef>
                <a:spcPts val="0"/>
              </a:spcBef>
              <a:spcAft>
                <a:spcPts val="600"/>
              </a:spcAft>
              <a:buClr>
                <a:srgbClr val="C00000"/>
              </a:buClr>
              <a:buFont typeface="Arial" panose="020B0604020202020204" pitchFamily="34" charset="0"/>
              <a:buChar char="•"/>
            </a:pPr>
            <a:r>
              <a:rPr lang="en-US" sz="1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Cigna: </a:t>
            </a:r>
            <a:r>
              <a:rPr lang="en-US" sz="19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You’ll get separate ID cards for each insured family member with the participant’s name printed on each. Cigna will send up to four ID cards in each envelope and additional ID cards in a separate envelope. </a:t>
            </a:r>
          </a:p>
          <a:p>
            <a:pPr marL="233363" indent="-233363" eaLnBrk="0" fontAlgn="base" hangingPunct="0">
              <a:lnSpc>
                <a:spcPct val="120000"/>
              </a:lnSpc>
              <a:spcBef>
                <a:spcPts val="0"/>
              </a:spcBef>
              <a:spcAft>
                <a:spcPts val="600"/>
              </a:spcAft>
              <a:buClr>
                <a:srgbClr val="C00000"/>
              </a:buClr>
            </a:pPr>
            <a:r>
              <a:rPr lang="en-US" sz="19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You’ll receive separate </a:t>
            </a:r>
            <a:r>
              <a:rPr lang="en-US" sz="1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CVS Caremark pharmacy ID cards</a:t>
            </a:r>
            <a:r>
              <a:rPr lang="en-US" sz="19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If you are enrolled in family coverage, your ID cards may be sent in separate envelopes.</a:t>
            </a:r>
          </a:p>
          <a:p>
            <a:pPr marL="233363" indent="-233363" eaLnBrk="0" fontAlgn="base" hangingPunct="0">
              <a:lnSpc>
                <a:spcPct val="120000"/>
              </a:lnSpc>
              <a:spcBef>
                <a:spcPts val="0"/>
              </a:spcBef>
              <a:spcAft>
                <a:spcPts val="600"/>
              </a:spcAft>
              <a:buClr>
                <a:srgbClr val="C00000"/>
              </a:buClr>
            </a:pPr>
            <a:r>
              <a:rPr lang="en-US" sz="19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Optum will mail </a:t>
            </a:r>
            <a:r>
              <a:rPr lang="en-US" sz="1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ID cards </a:t>
            </a:r>
            <a:r>
              <a:rPr lang="en-US" sz="19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for </a:t>
            </a:r>
            <a:r>
              <a:rPr lang="en-US" sz="1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behavioral health/substance use</a:t>
            </a:r>
            <a:r>
              <a:rPr lang="en-US" sz="19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a:t>
            </a:r>
          </a:p>
          <a:p>
            <a:pPr marL="233363" indent="-233363" eaLnBrk="0" fontAlgn="base" hangingPunct="0">
              <a:lnSpc>
                <a:spcPct val="120000"/>
              </a:lnSpc>
              <a:spcBef>
                <a:spcPts val="0"/>
              </a:spcBef>
              <a:spcAft>
                <a:spcPts val="600"/>
              </a:spcAft>
              <a:buClr>
                <a:srgbClr val="C00000"/>
              </a:buClr>
            </a:pPr>
            <a:r>
              <a:rPr lang="en-US" sz="19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If enrolled in </a:t>
            </a:r>
            <a:r>
              <a:rPr lang="en-US" sz="1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dental or vision coverage</a:t>
            </a:r>
            <a:r>
              <a:rPr lang="en-US" sz="19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you’ll typically receive your ID cards within three weeks. For vision coverage, you will receive an ID card, but you don’t need one to access services. </a:t>
            </a:r>
          </a:p>
          <a:p>
            <a:pPr marL="233363" indent="-233363" eaLnBrk="0" fontAlgn="base" hangingPunct="0">
              <a:lnSpc>
                <a:spcPct val="120000"/>
              </a:lnSpc>
              <a:spcBef>
                <a:spcPts val="0"/>
              </a:spcBef>
              <a:spcAft>
                <a:spcPts val="600"/>
              </a:spcAft>
              <a:buClr>
                <a:srgbClr val="C00000"/>
              </a:buClr>
            </a:pPr>
            <a:r>
              <a:rPr kumimoji="0" lang="en-US" sz="1900"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You can call the insurance carrier to ask for extra cards or print a temporary card from the carrier’s website or </a:t>
            </a:r>
            <a:r>
              <a:rPr lang="en-US" sz="1900" dirty="0">
                <a:solidFill>
                  <a:schemeClr val="tx2"/>
                </a:solidFill>
                <a:latin typeface="Open Sans" panose="020B0606030504020204" pitchFamily="34" charset="0"/>
                <a:ea typeface="Open Sans" panose="020B0606030504020204" pitchFamily="34" charset="0"/>
                <a:cs typeface="Open Sans" panose="020B0606030504020204" pitchFamily="34" charset="0"/>
              </a:rPr>
              <a:t>use </a:t>
            </a:r>
            <a:r>
              <a:rPr kumimoji="0" lang="en-US" sz="1900" b="0" i="0" u="none" strike="noStrike" kern="1200" cap="none" spc="0" normalizeH="0" baseline="0" noProof="0" dirty="0">
                <a:ln>
                  <a:noFill/>
                </a:ln>
                <a:solidFill>
                  <a:schemeClr val="tx2"/>
                </a:solidFill>
                <a:effectLst/>
                <a:uLnTx/>
                <a:uFillTx/>
                <a:latin typeface="Open Sans" panose="020B0606030504020204" pitchFamily="34" charset="0"/>
                <a:ea typeface="Open Sans" panose="020B0606030504020204" pitchFamily="34" charset="0"/>
                <a:cs typeface="Open Sans" panose="020B0606030504020204" pitchFamily="34" charset="0"/>
              </a:rPr>
              <a:t>the carrier’s mobile app. Contact information is on the Customer Service webpage.</a:t>
            </a:r>
            <a:endParaRPr lang="en-US" sz="1900"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0" indent="0" eaLnBrk="0" fontAlgn="base" hangingPunct="0">
              <a:lnSpc>
                <a:spcPct val="120000"/>
              </a:lnSpc>
              <a:spcBef>
                <a:spcPts val="0"/>
              </a:spcBef>
              <a:spcAft>
                <a:spcPts val="600"/>
              </a:spcAft>
              <a:buClr>
                <a:srgbClr val="C00000"/>
              </a:buClr>
              <a:buNone/>
            </a:pPr>
            <a:r>
              <a:rPr lang="en-US" sz="2100" b="1" u="sng"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Debit cards</a:t>
            </a:r>
          </a:p>
          <a:p>
            <a:pPr eaLnBrk="0" fontAlgn="base" hangingPunct="0">
              <a:lnSpc>
                <a:spcPct val="120000"/>
              </a:lnSpc>
              <a:spcBef>
                <a:spcPts val="0"/>
              </a:spcBef>
              <a:spcAft>
                <a:spcPts val="600"/>
              </a:spcAft>
              <a:buClr>
                <a:srgbClr val="C00000"/>
              </a:buClr>
            </a:pPr>
            <a:r>
              <a:rPr lang="en-US" sz="1900"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CDHP/HSA, medical FSA and L-FSA members </a:t>
            </a:r>
            <a:r>
              <a:rPr lang="en-US" sz="1900"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will get a debit card from Optum Financial for qualified expenses. </a:t>
            </a:r>
          </a:p>
          <a:p>
            <a:pPr marL="0" indent="0" eaLnBrk="0" fontAlgn="base" hangingPunct="0">
              <a:spcBef>
                <a:spcPts val="600"/>
              </a:spcBef>
              <a:buClr>
                <a:srgbClr val="C00000"/>
              </a:buClr>
              <a:buNone/>
            </a:pPr>
            <a:endParaRPr lang="en-US" sz="1900"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73530" y="5945506"/>
            <a:ext cx="1828799" cy="788276"/>
          </a:xfrm>
          <a:prstGeom prst="rect">
            <a:avLst/>
          </a:prstGeom>
        </p:spPr>
      </p:pic>
      <p:sp>
        <p:nvSpPr>
          <p:cNvPr id="5" name="TextBox 5"/>
          <p:cNvSpPr txBox="1">
            <a:spLocks noChangeArrowheads="1"/>
          </p:cNvSpPr>
          <p:nvPr/>
        </p:nvSpPr>
        <p:spPr bwMode="auto">
          <a:xfrm>
            <a:off x="609600" y="633964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spTree>
    <p:extLst>
      <p:ext uri="{BB962C8B-B14F-4D97-AF65-F5344CB8AC3E}">
        <p14:creationId xmlns:p14="http://schemas.microsoft.com/office/powerpoint/2010/main" val="40146209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3177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Your Privacy</a:t>
            </a:r>
          </a:p>
        </p:txBody>
      </p:sp>
      <p:sp>
        <p:nvSpPr>
          <p:cNvPr id="3" name="Content Placeholder 2"/>
          <p:cNvSpPr>
            <a:spLocks noGrp="1"/>
          </p:cNvSpPr>
          <p:nvPr>
            <p:ph idx="1"/>
          </p:nvPr>
        </p:nvSpPr>
        <p:spPr>
          <a:xfrm>
            <a:off x="380999" y="1523996"/>
            <a:ext cx="11353799" cy="4495804"/>
          </a:xfrm>
        </p:spPr>
        <p:txBody>
          <a:bodyPr>
            <a:normAutofit/>
          </a:bodyPr>
          <a:lstStyle/>
          <a:p>
            <a:pPr marL="228600" indent="-228600"/>
            <a:r>
              <a:rPr lang="en-US" dirty="0">
                <a:solidFill>
                  <a:schemeClr val="tx2"/>
                </a:solidFill>
              </a:rPr>
              <a:t>Your personal health information is strictly confidential</a:t>
            </a:r>
          </a:p>
          <a:p>
            <a:pPr marL="228600" indent="-228600"/>
            <a:r>
              <a:rPr lang="en-US" dirty="0">
                <a:solidFill>
                  <a:schemeClr val="tx2"/>
                </a:solidFill>
              </a:rPr>
              <a:t>Your health privacy rights are protected through a federal law called Health Insurance Portability Accountability Act, known as HIPAA</a:t>
            </a:r>
          </a:p>
          <a:p>
            <a:pPr marL="228600" indent="-228600"/>
            <a:r>
              <a:rPr lang="en-US" dirty="0">
                <a:solidFill>
                  <a:schemeClr val="tx2"/>
                </a:solidFill>
              </a:rPr>
              <a:t>BA can only discuss benefits information with the head of contract </a:t>
            </a:r>
          </a:p>
          <a:p>
            <a:pPr marL="228600" indent="-228600"/>
            <a:r>
              <a:rPr lang="en-US" dirty="0">
                <a:solidFill>
                  <a:schemeClr val="tx2"/>
                </a:solidFill>
              </a:rPr>
              <a:t>The </a:t>
            </a:r>
            <a:r>
              <a:rPr lang="en-US" b="1" dirty="0">
                <a:solidFill>
                  <a:schemeClr val="tx2"/>
                </a:solidFill>
              </a:rPr>
              <a:t>Authorization for Release of Protected Health Information </a:t>
            </a:r>
            <a:r>
              <a:rPr lang="en-US" dirty="0">
                <a:solidFill>
                  <a:schemeClr val="tx2"/>
                </a:solidFill>
              </a:rPr>
              <a:t>form must be completed before BA can discuss benefits information with your spouse or other authorized representative.</a:t>
            </a:r>
            <a:endParaRPr lang="en-US" dirty="0"/>
          </a:p>
          <a:p>
            <a:pPr marL="0" indent="0">
              <a:buNone/>
            </a:pPr>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06000" y="5867405"/>
            <a:ext cx="1828799" cy="788276"/>
          </a:xfrm>
          <a:prstGeom prst="rect">
            <a:avLst/>
          </a:prstGeom>
        </p:spPr>
      </p:pic>
      <p:sp>
        <p:nvSpPr>
          <p:cNvPr id="5" name="TextBox 5"/>
          <p:cNvSpPr txBox="1">
            <a:spLocks noChangeArrowheads="1"/>
          </p:cNvSpPr>
          <p:nvPr/>
        </p:nvSpPr>
        <p:spPr bwMode="auto">
          <a:xfrm>
            <a:off x="606083" y="6261543"/>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tn.gov/PartnersForHealth</a:t>
            </a:r>
          </a:p>
        </p:txBody>
      </p:sp>
      <p:sp>
        <p:nvSpPr>
          <p:cNvPr id="7" name="Rectangle 6">
            <a:extLst>
              <a:ext uri="{FF2B5EF4-FFF2-40B4-BE49-F238E27FC236}">
                <a16:creationId xmlns:a16="http://schemas.microsoft.com/office/drawing/2014/main" id="{FD6C8917-0652-45BF-ACE7-9BB6328688A8}"/>
              </a:ext>
            </a:extLst>
          </p:cNvPr>
          <p:cNvSpPr/>
          <p:nvPr/>
        </p:nvSpPr>
        <p:spPr>
          <a:xfrm>
            <a:off x="762002" y="3962400"/>
            <a:ext cx="10896598" cy="11430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lnSpc>
                <a:spcPct val="100000"/>
              </a:lnSpc>
              <a:spcBef>
                <a:spcPct val="20000"/>
              </a:spcBef>
              <a:spcAft>
                <a:spcPts val="0"/>
              </a:spcAft>
              <a:buClr>
                <a:srgbClr val="E71B1B"/>
              </a:buClr>
              <a:buSzTx/>
              <a:tabLst/>
              <a:defRPr/>
            </a:pPr>
            <a:r>
              <a:rPr kumimoji="0" lang="en-US" sz="2000" b="0" i="0" u="none" strike="noStrike" kern="1200" cap="none" spc="0" normalizeH="0" baseline="0" noProof="0" dirty="0">
                <a:ln>
                  <a:noFill/>
                </a:ln>
                <a:solidFill>
                  <a:schemeClr val="bg1"/>
                </a:solidFill>
                <a:effectLst/>
                <a:uLnTx/>
                <a:uFillTx/>
                <a:latin typeface="Open Sans"/>
                <a:ea typeface="+mn-ea"/>
                <a:cs typeface="Open Sans"/>
              </a:rPr>
              <a:t>To print and complete a release form, visit tn.gov/PartnersForHealth</a:t>
            </a:r>
            <a:r>
              <a:rPr lang="en-US" sz="2000" dirty="0">
                <a:solidFill>
                  <a:schemeClr val="bg1"/>
                </a:solidFill>
                <a:latin typeface="Open Sans"/>
                <a:cs typeface="Open Sans"/>
              </a:rPr>
              <a:t>, </a:t>
            </a:r>
            <a:r>
              <a:rPr kumimoji="0" lang="en-US" sz="2000" b="0" i="0" u="none" strike="noStrike" kern="1200" cap="none" spc="0" normalizeH="0" baseline="0" noProof="0" dirty="0">
                <a:ln>
                  <a:noFill/>
                </a:ln>
                <a:solidFill>
                  <a:schemeClr val="bg1"/>
                </a:solidFill>
                <a:effectLst/>
                <a:uLnTx/>
                <a:uFillTx/>
                <a:latin typeface="Open Sans"/>
                <a:ea typeface="+mn-ea"/>
                <a:cs typeface="Open Sans"/>
              </a:rPr>
              <a:t>go to the </a:t>
            </a:r>
            <a:r>
              <a:rPr kumimoji="0" lang="en-US" sz="2000" b="0" i="0" u="none" strike="noStrike" kern="1200" cap="none" spc="0" normalizeH="0" baseline="0" noProof="0" dirty="0">
                <a:ln>
                  <a:noFill/>
                </a:ln>
                <a:solidFill>
                  <a:schemeClr val="tx1"/>
                </a:solidFill>
                <a:effectLst/>
                <a:uLnTx/>
                <a:uFillTx/>
                <a:latin typeface="Open Sans"/>
                <a:ea typeface="+mn-ea"/>
                <a:cs typeface="Open Sans"/>
                <a:hlinkClick r:id="rId4">
                  <a:extLst>
                    <a:ext uri="{A12FA001-AC4F-418D-AE19-62706E023703}">
                      <ahyp:hlinkClr xmlns:ahyp="http://schemas.microsoft.com/office/drawing/2018/hyperlinkcolor" val="tx"/>
                    </a:ext>
                  </a:extLst>
                </a:hlinkClick>
              </a:rPr>
              <a:t>Publications page </a:t>
            </a:r>
            <a:r>
              <a:rPr kumimoji="0" lang="en-US" sz="2000" b="0" i="0" u="none" strike="noStrike" kern="1200" cap="none" spc="0" normalizeH="0" baseline="0" noProof="0" dirty="0">
                <a:ln>
                  <a:noFill/>
                </a:ln>
                <a:solidFill>
                  <a:schemeClr val="bg1"/>
                </a:solidFill>
                <a:effectLst/>
                <a:uLnTx/>
                <a:uFillTx/>
                <a:latin typeface="Open Sans"/>
                <a:ea typeface="+mn-ea"/>
                <a:cs typeface="Open Sans"/>
              </a:rPr>
              <a:t>and click on “Forms”, the form is found under Miscellaneous.</a:t>
            </a:r>
          </a:p>
        </p:txBody>
      </p:sp>
    </p:spTree>
    <p:extLst>
      <p:ext uri="{BB962C8B-B14F-4D97-AF65-F5344CB8AC3E}">
        <p14:creationId xmlns:p14="http://schemas.microsoft.com/office/powerpoint/2010/main" val="35461849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31775"/>
            <a:r>
              <a:rPr lang="en-US" sz="3600" dirty="0">
                <a:solidFill>
                  <a:schemeClr val="bg1"/>
                </a:solidFill>
              </a:rPr>
              <a:t>Employee Sick Leave Bank </a:t>
            </a:r>
            <a:endPar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304801" y="1523996"/>
            <a:ext cx="11429998" cy="4495804"/>
          </a:xfrm>
        </p:spPr>
        <p:txBody>
          <a:bodyPr>
            <a:normAutofit/>
          </a:bodyPr>
          <a:lstStyle/>
          <a:p>
            <a:pPr marL="52388" indent="-52388" eaLnBrk="0" fontAlgn="base" hangingPunct="0">
              <a:lnSpc>
                <a:spcPct val="90000"/>
              </a:lnSpc>
              <a:spcBef>
                <a:spcPct val="0"/>
              </a:spcBef>
              <a:spcAft>
                <a:spcPct val="0"/>
              </a:spcAft>
              <a:buClr>
                <a:srgbClr val="C4262E"/>
              </a:buClr>
              <a:buSzPct val="110000"/>
              <a:buNone/>
              <a:defRPr/>
            </a:pPr>
            <a:endPar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marL="225425" lvl="0" indent="-209550" eaLnBrk="0" fontAlgn="base" hangingPunct="0">
              <a:lnSpc>
                <a:spcPct val="90000"/>
              </a:lnSpc>
              <a:spcBef>
                <a:spcPts val="600"/>
              </a:spcBef>
              <a:spcAft>
                <a:spcPts val="600"/>
              </a:spcAft>
              <a:buClr>
                <a:srgbClr val="C4262E"/>
              </a:buClr>
              <a:buSzPct val="110000"/>
              <a:buFontTx/>
              <a:buChar char="•"/>
              <a:defRPr/>
            </a:pPr>
            <a:r>
              <a:rPr lang="en-US" kern="0" dirty="0">
                <a:solidFill>
                  <a:srgbClr val="514F50"/>
                </a:solidFill>
                <a:latin typeface="Open Sans" panose="020B0606030504020204" pitchFamily="34" charset="0"/>
                <a:ea typeface="Open Sans" panose="020B0606030504020204" pitchFamily="34" charset="0"/>
                <a:cs typeface="Open Sans" panose="020B0606030504020204" pitchFamily="34" charset="0"/>
              </a:rPr>
              <a:t>Administered by the University of Tennessee</a:t>
            </a:r>
            <a:endParaRPr lang="en-US" b="1" kern="0" dirty="0">
              <a:solidFill>
                <a:srgbClr val="514F50"/>
              </a:solidFill>
              <a:latin typeface="Open Sans" panose="020B0606030504020204" pitchFamily="34" charset="0"/>
              <a:ea typeface="Open Sans" panose="020B0606030504020204" pitchFamily="34" charset="0"/>
              <a:cs typeface="Open Sans" panose="020B0606030504020204" pitchFamily="34" charset="0"/>
            </a:endParaRPr>
          </a:p>
          <a:p>
            <a:pPr marL="225425" lvl="0" indent="-209550" eaLnBrk="0" fontAlgn="base" hangingPunct="0">
              <a:lnSpc>
                <a:spcPct val="90000"/>
              </a:lnSpc>
              <a:spcBef>
                <a:spcPts val="600"/>
              </a:spcBef>
              <a:spcAft>
                <a:spcPts val="600"/>
              </a:spcAft>
              <a:buClr>
                <a:srgbClr val="C4262E"/>
              </a:buClr>
              <a:buSzPct val="110000"/>
              <a:buFontTx/>
              <a:buChar char="•"/>
              <a:defRPr/>
            </a:pPr>
            <a:r>
              <a:rPr lang="en-US" kern="0" dirty="0">
                <a:solidFill>
                  <a:srgbClr val="514F50"/>
                </a:solidFill>
                <a:latin typeface="Open Sans" panose="020B0606030504020204" pitchFamily="34" charset="0"/>
                <a:ea typeface="Open Sans" panose="020B0606030504020204" pitchFamily="34" charset="0"/>
                <a:cs typeface="Open Sans" panose="020B0606030504020204" pitchFamily="34" charset="0"/>
              </a:rPr>
              <a:t>Provides sick leave to qualifying members </a:t>
            </a:r>
          </a:p>
          <a:p>
            <a:pPr marL="225425" lvl="0" indent="-209550" eaLnBrk="0" fontAlgn="base" hangingPunct="0">
              <a:lnSpc>
                <a:spcPct val="90000"/>
              </a:lnSpc>
              <a:spcBef>
                <a:spcPts val="600"/>
              </a:spcBef>
              <a:spcAft>
                <a:spcPts val="600"/>
              </a:spcAft>
              <a:buClr>
                <a:srgbClr val="C4262E"/>
              </a:buClr>
              <a:buSzPct val="110000"/>
              <a:buFontTx/>
              <a:buChar char="•"/>
              <a:defRPr/>
            </a:pPr>
            <a:r>
              <a:rPr lang="en-US" kern="0" dirty="0">
                <a:solidFill>
                  <a:srgbClr val="514F50"/>
                </a:solidFill>
                <a:latin typeface="Open Sans" panose="020B0606030504020204" pitchFamily="34" charset="0"/>
                <a:ea typeface="Open Sans" panose="020B0606030504020204" pitchFamily="34" charset="0"/>
                <a:cs typeface="Open Sans" panose="020B0606030504020204" pitchFamily="34" charset="0"/>
              </a:rPr>
              <a:t>A member may receive a maximum of 90 days in a 12-month period for any one illness, recurring illness, or accident from the Bank  </a:t>
            </a:r>
          </a:p>
          <a:p>
            <a:pPr marL="225425" lvl="0" indent="-209550" eaLnBrk="0" fontAlgn="base" hangingPunct="0">
              <a:lnSpc>
                <a:spcPct val="90000"/>
              </a:lnSpc>
              <a:spcBef>
                <a:spcPts val="600"/>
              </a:spcBef>
              <a:spcAft>
                <a:spcPts val="600"/>
              </a:spcAft>
              <a:buClr>
                <a:srgbClr val="C4262E"/>
              </a:buClr>
              <a:buSzPct val="110000"/>
              <a:buFontTx/>
              <a:buChar char="•"/>
              <a:defRPr/>
            </a:pPr>
            <a:r>
              <a:rPr lang="en-US" kern="0" dirty="0">
                <a:solidFill>
                  <a:srgbClr val="514F50"/>
                </a:solidFill>
                <a:latin typeface="Open Sans" panose="020B0606030504020204" pitchFamily="34" charset="0"/>
                <a:ea typeface="Open Sans" panose="020B0606030504020204" pitchFamily="34" charset="0"/>
                <a:cs typeface="Open Sans" panose="020B0606030504020204" pitchFamily="34" charset="0"/>
              </a:rPr>
              <a:t>UT Human Resources sends information about enrollment each year </a:t>
            </a:r>
          </a:p>
          <a:p>
            <a:pPr marL="225425" lvl="0" indent="-209550" eaLnBrk="0" fontAlgn="base" hangingPunct="0">
              <a:lnSpc>
                <a:spcPct val="90000"/>
              </a:lnSpc>
              <a:spcBef>
                <a:spcPts val="600"/>
              </a:spcBef>
              <a:spcAft>
                <a:spcPts val="600"/>
              </a:spcAft>
              <a:buClr>
                <a:srgbClr val="C4262E"/>
              </a:buClr>
              <a:buSzPct val="110000"/>
              <a:buFontTx/>
              <a:buChar char="•"/>
              <a:defRPr/>
            </a:pPr>
            <a:r>
              <a:rPr lang="en-US" kern="0" dirty="0">
                <a:solidFill>
                  <a:srgbClr val="514F50"/>
                </a:solidFill>
                <a:latin typeface="Open Sans" panose="020B0606030504020204" pitchFamily="34" charset="0"/>
                <a:ea typeface="Open Sans" panose="020B0606030504020204" pitchFamily="34" charset="0"/>
                <a:cs typeface="Open Sans" panose="020B0606030504020204" pitchFamily="34" charset="0"/>
              </a:rPr>
              <a:t>Must be a regular UT employee and have at least 48 hours of sick leave by June 30 of your enrollment year</a:t>
            </a:r>
          </a:p>
          <a:p>
            <a:pPr marL="225425" lvl="0" indent="-209550" eaLnBrk="0" fontAlgn="base" hangingPunct="0">
              <a:lnSpc>
                <a:spcPct val="90000"/>
              </a:lnSpc>
              <a:spcBef>
                <a:spcPts val="600"/>
              </a:spcBef>
              <a:spcAft>
                <a:spcPts val="600"/>
              </a:spcAft>
              <a:buClr>
                <a:srgbClr val="C4262E"/>
              </a:buClr>
              <a:buSzPct val="110000"/>
              <a:buFontTx/>
              <a:buChar char="•"/>
              <a:defRPr/>
            </a:pPr>
            <a:r>
              <a:rPr lang="en-US" kern="0" dirty="0">
                <a:solidFill>
                  <a:srgbClr val="514F50"/>
                </a:solidFill>
                <a:latin typeface="Open Sans" panose="020B0606030504020204" pitchFamily="34" charset="0"/>
                <a:ea typeface="Open Sans" panose="020B0606030504020204" pitchFamily="34" charset="0"/>
                <a:cs typeface="Open Sans" panose="020B0606030504020204" pitchFamily="34" charset="0"/>
              </a:rPr>
              <a:t>Must contribute 24 hours of non-refundable sick leave to enroll</a:t>
            </a:r>
          </a:p>
          <a:p>
            <a:pPr marL="225425" lvl="0" indent="-209550" fontAlgn="base">
              <a:spcBef>
                <a:spcPts val="600"/>
              </a:spcBef>
              <a:spcAft>
                <a:spcPts val="600"/>
              </a:spcAft>
              <a:buClr>
                <a:srgbClr val="C4262E"/>
              </a:buClr>
              <a:buSzPct val="110000"/>
              <a:buFontTx/>
              <a:buChar char="•"/>
              <a:defRPr/>
            </a:pPr>
            <a:r>
              <a:rPr lang="en-US" altLang="en-US" kern="0" dirty="0">
                <a:solidFill>
                  <a:srgbClr val="514F50"/>
                </a:solidFill>
                <a:latin typeface="Open Sans" panose="020B0606030504020204" pitchFamily="34" charset="0"/>
                <a:ea typeface="Open Sans" panose="020B0606030504020204" pitchFamily="34" charset="0"/>
                <a:cs typeface="Open Sans" panose="020B0606030504020204" pitchFamily="34" charset="0"/>
              </a:rPr>
              <a:t>New members are eligible to apply for grants of sick leave on August 1 after enrollment if not a pre-existing condition.</a:t>
            </a:r>
          </a:p>
          <a:p>
            <a:pPr marL="225425" lvl="0" indent="-209550" fontAlgn="base">
              <a:spcBef>
                <a:spcPts val="600"/>
              </a:spcBef>
              <a:spcAft>
                <a:spcPts val="600"/>
              </a:spcAft>
              <a:buClr>
                <a:srgbClr val="C4262E"/>
              </a:buClr>
              <a:buSzPct val="110000"/>
              <a:buFontTx/>
              <a:buChar char="•"/>
              <a:defRPr/>
            </a:pPr>
            <a:endParaRPr lang="en-US" altLang="en-US" kern="0" dirty="0">
              <a:solidFill>
                <a:srgbClr val="514F50"/>
              </a:solidFill>
              <a:latin typeface="Open Sans" panose="020B0606030504020204" pitchFamily="34" charset="0"/>
              <a:ea typeface="Open Sans" panose="020B0606030504020204" pitchFamily="34" charset="0"/>
              <a:cs typeface="Open Sans" panose="020B0606030504020204" pitchFamily="34" charset="0"/>
            </a:endParaRPr>
          </a:p>
          <a:p>
            <a:pPr marL="225425" lvl="0" indent="-209550" fontAlgn="base">
              <a:spcBef>
                <a:spcPts val="600"/>
              </a:spcBef>
              <a:spcAft>
                <a:spcPts val="600"/>
              </a:spcAft>
              <a:buClr>
                <a:srgbClr val="C4262E"/>
              </a:buClr>
              <a:buSzPct val="110000"/>
              <a:buFontTx/>
              <a:buChar char="•"/>
              <a:defRPr/>
            </a:pPr>
            <a:endParaRPr lang="en-US" altLang="en-US" kern="0" dirty="0">
              <a:solidFill>
                <a:srgbClr val="514F50"/>
              </a:solidFill>
              <a:latin typeface="Open Sans" panose="020B0606030504020204" pitchFamily="34" charset="0"/>
              <a:ea typeface="Open Sans" panose="020B0606030504020204" pitchFamily="34" charset="0"/>
              <a:cs typeface="Open Sans" panose="020B0606030504020204" pitchFamily="34" charset="0"/>
            </a:endParaRPr>
          </a:p>
          <a:p>
            <a:pPr marL="227013" indent="-209550" eaLnBrk="0" fontAlgn="base" hangingPunct="0">
              <a:lnSpc>
                <a:spcPct val="90000"/>
              </a:lnSpc>
              <a:spcBef>
                <a:spcPct val="0"/>
              </a:spcBef>
              <a:spcAft>
                <a:spcPct val="0"/>
              </a:spcAft>
              <a:buClr>
                <a:srgbClr val="C4262E"/>
              </a:buClr>
              <a:buSzPct val="110000"/>
              <a:buNone/>
              <a:defRPr/>
            </a:pPr>
            <a:endPar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06000" y="5867405"/>
            <a:ext cx="1828799" cy="788276"/>
          </a:xfrm>
          <a:prstGeom prst="rect">
            <a:avLst/>
          </a:prstGeom>
        </p:spPr>
      </p:pic>
      <p:sp>
        <p:nvSpPr>
          <p:cNvPr id="5" name="TextBox 5"/>
          <p:cNvSpPr txBox="1">
            <a:spLocks noChangeArrowheads="1"/>
          </p:cNvSpPr>
          <p:nvPr/>
        </p:nvSpPr>
        <p:spPr bwMode="auto">
          <a:xfrm>
            <a:off x="606083" y="6261543"/>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tn.gov/PartnersForHealth</a:t>
            </a:r>
          </a:p>
        </p:txBody>
      </p:sp>
      <p:sp>
        <p:nvSpPr>
          <p:cNvPr id="8" name="Text Box 4">
            <a:extLst>
              <a:ext uri="{FF2B5EF4-FFF2-40B4-BE49-F238E27FC236}">
                <a16:creationId xmlns:a16="http://schemas.microsoft.com/office/drawing/2014/main" id="{ACC434FF-DC65-4BD2-8633-5F8725C17DF0}"/>
              </a:ext>
            </a:extLst>
          </p:cNvPr>
          <p:cNvSpPr txBox="1">
            <a:spLocks noChangeArrowheads="1"/>
          </p:cNvSpPr>
          <p:nvPr/>
        </p:nvSpPr>
        <p:spPr bwMode="auto">
          <a:xfrm>
            <a:off x="1981200" y="5559628"/>
            <a:ext cx="6781800" cy="30777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lang="en-US" altLang="en-US" sz="1400" b="1" kern="0" noProof="0" dirty="0">
                <a:ea typeface="ＭＳ Ｐゴシック"/>
              </a:rPr>
              <a:t>Go to following website for more info: </a:t>
            </a:r>
            <a:r>
              <a:rPr lang="en-US" altLang="en-US" sz="1400" b="1" kern="0" noProof="0" dirty="0">
                <a:ea typeface="ＭＳ Ｐゴシック"/>
                <a:hlinkClick r:id="rId4"/>
              </a:rPr>
              <a:t>https://hr.utk.edu/sick-leave-bank/</a:t>
            </a:r>
            <a:r>
              <a:rPr lang="en-US" altLang="en-US" sz="1400" b="1" kern="0" noProof="0" dirty="0">
                <a:ea typeface="ＭＳ Ｐゴシック"/>
              </a:rPr>
              <a:t> </a:t>
            </a:r>
            <a:endParaRPr kumimoji="0" lang="en-US" altLang="en-US" sz="1400" b="1" i="0" u="none" strike="noStrike" kern="0" cap="none" spc="0" normalizeH="0" baseline="0" noProof="0" dirty="0">
              <a:ln>
                <a:noFill/>
              </a:ln>
              <a:effectLst/>
              <a:uLnTx/>
              <a:uFillTx/>
              <a:latin typeface="Arial" pitchFamily="34" charset="0"/>
              <a:ea typeface="ＭＳ Ｐゴシック"/>
              <a:cs typeface="Arial" pitchFamily="34" charset="0"/>
            </a:endParaRPr>
          </a:p>
        </p:txBody>
      </p:sp>
    </p:spTree>
    <p:extLst>
      <p:ext uri="{BB962C8B-B14F-4D97-AF65-F5344CB8AC3E}">
        <p14:creationId xmlns:p14="http://schemas.microsoft.com/office/powerpoint/2010/main" val="8568012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3177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Other Benefit information </a:t>
            </a:r>
          </a:p>
        </p:txBody>
      </p:sp>
      <p:sp>
        <p:nvSpPr>
          <p:cNvPr id="3" name="Content Placeholder 2"/>
          <p:cNvSpPr>
            <a:spLocks noGrp="1"/>
          </p:cNvSpPr>
          <p:nvPr>
            <p:ph idx="1"/>
          </p:nvPr>
        </p:nvSpPr>
        <p:spPr>
          <a:xfrm>
            <a:off x="304801" y="1523996"/>
            <a:ext cx="11429998" cy="4495804"/>
          </a:xfrm>
        </p:spPr>
        <p:txBody>
          <a:bodyPr>
            <a:normAutofit/>
          </a:bodyPr>
          <a:lstStyle/>
          <a:p>
            <a:pPr marL="52388" indent="-52388" eaLnBrk="0" fontAlgn="base" hangingPunct="0">
              <a:lnSpc>
                <a:spcPct val="90000"/>
              </a:lnSpc>
              <a:spcBef>
                <a:spcPct val="0"/>
              </a:spcBef>
              <a:spcAft>
                <a:spcPct val="0"/>
              </a:spcAft>
              <a:buClr>
                <a:srgbClr val="C4262E"/>
              </a:buClr>
              <a:buSzPct val="110000"/>
              <a:buNone/>
              <a:defRPr/>
            </a:pPr>
            <a:endParaRPr lang="en-US" b="1" kern="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0">
              <a:lnSpc>
                <a:spcPct val="90000"/>
              </a:lnSpc>
              <a:spcBef>
                <a:spcPct val="50000"/>
              </a:spcBef>
              <a:spcAft>
                <a:spcPct val="20000"/>
              </a:spcAft>
              <a:buClr>
                <a:srgbClr val="C4262E"/>
              </a:buClr>
              <a:buSzPct val="110000"/>
              <a:buFontTx/>
              <a:buChar char="•"/>
              <a:defRPr/>
            </a:pPr>
            <a:r>
              <a:rPr lang="en-US" kern="0" dirty="0">
                <a:latin typeface="Open Sans" panose="020B0606030504020204" pitchFamily="34" charset="0"/>
                <a:ea typeface="Open Sans" panose="020B0606030504020204" pitchFamily="34" charset="0"/>
                <a:cs typeface="Open Sans" panose="020B0606030504020204" pitchFamily="34" charset="0"/>
              </a:rPr>
              <a:t>Retiree health insurance coverage (pre-65 retirees) is </a:t>
            </a:r>
            <a:r>
              <a:rPr lang="en-US" u="sng" kern="0" dirty="0">
                <a:latin typeface="Open Sans" panose="020B0606030504020204" pitchFamily="34" charset="0"/>
                <a:ea typeface="Open Sans" panose="020B0606030504020204" pitchFamily="34" charset="0"/>
                <a:cs typeface="Open Sans" panose="020B0606030504020204" pitchFamily="34" charset="0"/>
              </a:rPr>
              <a:t>no</a:t>
            </a:r>
            <a:r>
              <a:rPr lang="en-US" kern="0" dirty="0">
                <a:latin typeface="Open Sans" panose="020B0606030504020204" pitchFamily="34" charset="0"/>
                <a:ea typeface="Open Sans" panose="020B0606030504020204" pitchFamily="34" charset="0"/>
                <a:cs typeface="Open Sans" panose="020B0606030504020204" pitchFamily="34" charset="0"/>
              </a:rPr>
              <a:t>t available to employees whose employment first began on or after July 1, 2015. </a:t>
            </a:r>
          </a:p>
          <a:p>
            <a:pPr lvl="0">
              <a:lnSpc>
                <a:spcPct val="90000"/>
              </a:lnSpc>
              <a:spcBef>
                <a:spcPct val="50000"/>
              </a:spcBef>
              <a:spcAft>
                <a:spcPct val="20000"/>
              </a:spcAft>
              <a:buClr>
                <a:srgbClr val="C4262E"/>
              </a:buClr>
              <a:buSzPct val="110000"/>
              <a:buFontTx/>
              <a:buChar char="•"/>
              <a:defRPr/>
            </a:pPr>
            <a:r>
              <a:rPr lang="en-US" kern="0" dirty="0">
                <a:latin typeface="Open Sans" panose="020B0606030504020204" pitchFamily="34" charset="0"/>
                <a:ea typeface="Open Sans" panose="020B0606030504020204" pitchFamily="34" charset="0"/>
                <a:cs typeface="Open Sans" panose="020B0606030504020204" pitchFamily="34" charset="0"/>
              </a:rPr>
              <a:t>The Tennessee Plan (Supplemental Medical Insurance for retirees with Medicare) will </a:t>
            </a:r>
            <a:r>
              <a:rPr lang="en-US" u="sng" kern="0" dirty="0">
                <a:latin typeface="Open Sans" panose="020B0606030504020204" pitchFamily="34" charset="0"/>
                <a:ea typeface="Open Sans" panose="020B0606030504020204" pitchFamily="34" charset="0"/>
                <a:cs typeface="Open Sans" panose="020B0606030504020204" pitchFamily="34" charset="0"/>
              </a:rPr>
              <a:t>not</a:t>
            </a:r>
            <a:r>
              <a:rPr lang="en-US" kern="0" dirty="0">
                <a:latin typeface="Open Sans" panose="020B0606030504020204" pitchFamily="34" charset="0"/>
                <a:ea typeface="Open Sans" panose="020B0606030504020204" pitchFamily="34" charset="0"/>
                <a:cs typeface="Open Sans" panose="020B0606030504020204" pitchFamily="34" charset="0"/>
              </a:rPr>
              <a:t> be available to any employee whose first employment is on or after July 1, 2015.</a:t>
            </a:r>
          </a:p>
          <a:p>
            <a:pPr lvl="0">
              <a:lnSpc>
                <a:spcPct val="90000"/>
              </a:lnSpc>
              <a:spcBef>
                <a:spcPct val="50000"/>
              </a:spcBef>
              <a:spcAft>
                <a:spcPct val="20000"/>
              </a:spcAft>
              <a:buClr>
                <a:srgbClr val="C4262E"/>
              </a:buClr>
              <a:buSzPct val="110000"/>
              <a:buFontTx/>
              <a:buChar char="•"/>
              <a:defRPr/>
            </a:pPr>
            <a:r>
              <a:rPr lang="en-US" kern="0" dirty="0">
                <a:latin typeface="Open Sans" panose="020B0606030504020204" pitchFamily="34" charset="0"/>
                <a:ea typeface="Open Sans" panose="020B0606030504020204" pitchFamily="34" charset="0"/>
                <a:cs typeface="Open Sans" panose="020B0606030504020204" pitchFamily="34" charset="0"/>
              </a:rPr>
              <a:t>Any employee whose first state employment began before July 1, 2015,  and who returns to state service after July 1, 2015, will not be prohibited from retiree coverage if the employee did not accept a lump sum payment from TCRS before July 1, 2015. Employees must also meet all other retiree insurance eligibility requirements.</a:t>
            </a:r>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06000" y="5867405"/>
            <a:ext cx="1828799" cy="788276"/>
          </a:xfrm>
          <a:prstGeom prst="rect">
            <a:avLst/>
          </a:prstGeom>
        </p:spPr>
      </p:pic>
      <p:sp>
        <p:nvSpPr>
          <p:cNvPr id="5" name="TextBox 5"/>
          <p:cNvSpPr txBox="1">
            <a:spLocks noChangeArrowheads="1"/>
          </p:cNvSpPr>
          <p:nvPr/>
        </p:nvSpPr>
        <p:spPr bwMode="auto">
          <a:xfrm>
            <a:off x="606083" y="6261543"/>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tn.gov/PartnersForHealth</a:t>
            </a:r>
          </a:p>
        </p:txBody>
      </p:sp>
    </p:spTree>
    <p:extLst>
      <p:ext uri="{BB962C8B-B14F-4D97-AF65-F5344CB8AC3E}">
        <p14:creationId xmlns:p14="http://schemas.microsoft.com/office/powerpoint/2010/main" val="11083483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a:normAutofit/>
          </a:bodyPr>
          <a:lstStyle/>
          <a:p>
            <a:pPr marL="22542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Contact and Materials</a:t>
            </a:r>
          </a:p>
        </p:txBody>
      </p:sp>
      <p:sp>
        <p:nvSpPr>
          <p:cNvPr id="3" name="Content Placeholder 2"/>
          <p:cNvSpPr>
            <a:spLocks noGrp="1"/>
          </p:cNvSpPr>
          <p:nvPr>
            <p:ph idx="1"/>
          </p:nvPr>
        </p:nvSpPr>
        <p:spPr>
          <a:xfrm>
            <a:off x="457200" y="1524000"/>
            <a:ext cx="11430000" cy="4876800"/>
          </a:xfrm>
        </p:spPr>
        <p:txBody>
          <a:bodyPr>
            <a:normAutofit/>
          </a:bodyPr>
          <a:lstStyle/>
          <a:p>
            <a:pPr eaLnBrk="0" fontAlgn="base" hangingPunct="0">
              <a:spcBef>
                <a:spcPts val="600"/>
              </a:spcBef>
              <a:spcAft>
                <a:spcPts val="600"/>
              </a:spcAft>
              <a:buClr>
                <a:srgbClr val="C00000"/>
              </a:buClr>
            </a:pP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UTSI Agency Benefits Coordinator (ABC), Pam Ledford, 931.393.7504 or pledford@utsi.edu</a:t>
            </a:r>
          </a:p>
          <a:p>
            <a:pPr eaLnBrk="0" fontAlgn="base" hangingPunct="0">
              <a:spcBef>
                <a:spcPts val="600"/>
              </a:spcBef>
              <a:spcAft>
                <a:spcPts val="600"/>
              </a:spcAft>
              <a:buClr>
                <a:srgbClr val="C00000"/>
              </a:buClr>
            </a:pP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Call Benefits Administration</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800.253.9981 or 615.741.3590, M-F, 8 a.m. to 4:30 p.m. CT.  </a:t>
            </a:r>
            <a:endParaRPr lang="en-US" dirty="0">
              <a:solidFill>
                <a:schemeClr val="tx2"/>
              </a:solidFill>
            </a:endParaRPr>
          </a:p>
          <a:p>
            <a:pPr marL="633413" lvl="1" indent="-238125">
              <a:spcBef>
                <a:spcPts val="0"/>
              </a:spcBef>
              <a:spcAft>
                <a:spcPts val="600"/>
              </a:spcAft>
            </a:pPr>
            <a:r>
              <a:rPr lang="en-US" dirty="0">
                <a:solidFill>
                  <a:schemeClr val="tx2"/>
                </a:solidFill>
              </a:rPr>
              <a:t>Find</a:t>
            </a:r>
            <a:r>
              <a:rPr lang="en-US" dirty="0"/>
              <a:t> a </a:t>
            </a:r>
            <a:r>
              <a:rPr lang="en-US" b="1" dirty="0">
                <a:solidFill>
                  <a:srgbClr val="002060"/>
                </a:solidFill>
              </a:rPr>
              <a:t>blue questions button </a:t>
            </a:r>
            <a:r>
              <a:rPr lang="en-US" dirty="0">
                <a:solidFill>
                  <a:schemeClr val="tx2"/>
                </a:solidFill>
              </a:rPr>
              <a:t>to our help desk: </a:t>
            </a:r>
            <a:r>
              <a:rPr lang="en-US" b="1" dirty="0">
                <a:solidFill>
                  <a:schemeClr val="tx2"/>
                </a:solidFill>
                <a:hlinkClick r:id="rId3">
                  <a:extLst>
                    <a:ext uri="{A12FA001-AC4F-418D-AE19-62706E023703}">
                      <ahyp:hlinkClr xmlns:ahyp="http://schemas.microsoft.com/office/drawing/2018/hyperlinkcolor" val="tx"/>
                    </a:ext>
                  </a:extLst>
                </a:hlinkClick>
              </a:rPr>
              <a:t>https://benefitssupport.tn.gov/hc/en-us </a:t>
            </a:r>
            <a:endParaRPr lang="en-US" b="1" dirty="0">
              <a:solidFill>
                <a:schemeClr val="tx2"/>
              </a:solidFill>
            </a:endParaRPr>
          </a:p>
          <a:p>
            <a:pPr marL="627063" lvl="1" indent="-231775">
              <a:spcBef>
                <a:spcPts val="0"/>
              </a:spcBef>
              <a:spcAft>
                <a:spcPts val="600"/>
              </a:spcAft>
            </a:pPr>
            <a:r>
              <a:rPr lang="en-US" dirty="0">
                <a:solidFill>
                  <a:schemeClr val="tx2"/>
                </a:solidFill>
              </a:rPr>
              <a:t>Find a </a:t>
            </a:r>
            <a:r>
              <a:rPr lang="en-US" b="1" dirty="0">
                <a:solidFill>
                  <a:srgbClr val="00B050"/>
                </a:solidFill>
              </a:rPr>
              <a:t>green help button </a:t>
            </a:r>
            <a:r>
              <a:rPr lang="en-US" dirty="0">
                <a:solidFill>
                  <a:schemeClr val="tx2"/>
                </a:solidFill>
              </a:rPr>
              <a:t>to CHAT with a customer service representative during business hours</a:t>
            </a:r>
            <a:endPar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eaLnBrk="0" fontAlgn="base" hangingPunct="0">
              <a:spcBef>
                <a:spcPts val="600"/>
              </a:spcBef>
              <a:spcAft>
                <a:spcPts val="600"/>
              </a:spcAft>
              <a:buClr>
                <a:srgbClr val="C00000"/>
              </a:buClr>
            </a:pP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Find insurance companies/vendors customer service center/website URL information at </a:t>
            </a: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tn.gov/PartnersForHealth</a:t>
            </a: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 under </a:t>
            </a: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Customer Service.</a:t>
            </a:r>
          </a:p>
          <a:p>
            <a:pPr eaLnBrk="0" fontAlgn="base" hangingPunct="0">
              <a:spcBef>
                <a:spcPts val="600"/>
              </a:spcBef>
              <a:spcAft>
                <a:spcPts val="600"/>
              </a:spcAft>
              <a:buClr>
                <a:srgbClr val="C00000"/>
              </a:buClr>
            </a:pP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Find definitions, insurance terms and frequently asked questions at </a:t>
            </a: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tn.gov/PartnersForHealth</a:t>
            </a:r>
          </a:p>
          <a:p>
            <a:pPr eaLnBrk="0" fontAlgn="base" hangingPunct="0">
              <a:spcBef>
                <a:spcPts val="600"/>
              </a:spcBef>
              <a:spcAft>
                <a:spcPts val="600"/>
              </a:spcAft>
              <a:buClr>
                <a:srgbClr val="C00000"/>
              </a:buClr>
            </a:pPr>
            <a:r>
              <a:rPr lang="en-US"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Find publications and forms, brochures, member handbooks, plan documents, summaries of benefits and coverage and sample life insurance certificates at </a:t>
            </a:r>
            <a:r>
              <a:rPr lang="en-US" b="1" kern="0" dirty="0">
                <a:solidFill>
                  <a:schemeClr val="tx2"/>
                </a:solidFill>
                <a:latin typeface="Open Sans" panose="020B0606030504020204" pitchFamily="34" charset="0"/>
                <a:ea typeface="Open Sans" panose="020B0606030504020204" pitchFamily="34" charset="0"/>
                <a:cs typeface="Open Sans" panose="020B0606030504020204" pitchFamily="34" charset="0"/>
              </a:rPr>
              <a:t>tn.gov/PartnersForHealth </a:t>
            </a:r>
          </a:p>
          <a:p>
            <a:pPr eaLnBrk="0" fontAlgn="base" hangingPunct="0">
              <a:spcBef>
                <a:spcPts val="600"/>
              </a:spcBef>
              <a:spcAft>
                <a:spcPts val="600"/>
              </a:spcAft>
              <a:buClr>
                <a:srgbClr val="C00000"/>
              </a:buClr>
            </a:pP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Find</a:t>
            </a: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 questions &amp; Answers </a:t>
            </a: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for what is covered and not covered, including information about hospital-based providers in the carriers’ member handbooks. </a:t>
            </a:r>
          </a:p>
          <a:p>
            <a:pPr eaLnBrk="0" fontAlgn="base" hangingPunct="0">
              <a:lnSpc>
                <a:spcPct val="90000"/>
              </a:lnSpc>
              <a:spcBef>
                <a:spcPts val="600"/>
              </a:spcBef>
              <a:buClr>
                <a:srgbClr val="C00000"/>
              </a:buClr>
            </a:pPr>
            <a:endParaRPr lang="en-US" altLang="en-US" sz="1900" b="1" kern="0"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pic>
        <p:nvPicPr>
          <p:cNvPr id="4"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753601" y="5854262"/>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600" b="1" dirty="0">
                <a:solidFill>
                  <a:srgbClr val="C00000"/>
                </a:solidFill>
              </a:rPr>
              <a:t>tn.gov/PartnersForHealth</a:t>
            </a:r>
          </a:p>
        </p:txBody>
      </p:sp>
    </p:spTree>
    <p:extLst>
      <p:ext uri="{BB962C8B-B14F-4D97-AF65-F5344CB8AC3E}">
        <p14:creationId xmlns:p14="http://schemas.microsoft.com/office/powerpoint/2010/main" val="17770743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77ACC-4D1D-4F65-A086-F4909A75AD9A}"/>
              </a:ext>
            </a:extLst>
          </p:cNvPr>
          <p:cNvSpPr>
            <a:spLocks noGrp="1"/>
          </p:cNvSpPr>
          <p:nvPr>
            <p:ph type="title"/>
          </p:nvPr>
        </p:nvSpPr>
        <p:spPr/>
        <p:txBody>
          <a:bodyPr/>
          <a:lstStyle/>
          <a:p>
            <a:r>
              <a:rPr lang="en-US" dirty="0"/>
              <a:t>State of Tennessee Pension Plans</a:t>
            </a:r>
          </a:p>
        </p:txBody>
      </p:sp>
      <p:sp>
        <p:nvSpPr>
          <p:cNvPr id="3" name="Content Placeholder 2">
            <a:extLst>
              <a:ext uri="{FF2B5EF4-FFF2-40B4-BE49-F238E27FC236}">
                <a16:creationId xmlns:a16="http://schemas.microsoft.com/office/drawing/2014/main" id="{3DAF52C0-7C97-4D09-8F5E-A0717A37E2AD}"/>
              </a:ext>
            </a:extLst>
          </p:cNvPr>
          <p:cNvSpPr>
            <a:spLocks noGrp="1"/>
          </p:cNvSpPr>
          <p:nvPr>
            <p:ph idx="1"/>
          </p:nvPr>
        </p:nvSpPr>
        <p:spPr>
          <a:xfrm>
            <a:off x="1981200" y="1701806"/>
            <a:ext cx="8229600" cy="4851395"/>
          </a:xfrm>
        </p:spPr>
        <p:txBody>
          <a:bodyPr>
            <a:normAutofit fontScale="92500" lnSpcReduction="20000"/>
          </a:bodyPr>
          <a:lstStyle/>
          <a:p>
            <a:pPr marL="0" indent="0" algn="ctr">
              <a:buNone/>
            </a:pPr>
            <a:r>
              <a:rPr lang="en-US" sz="1700" dirty="0"/>
              <a:t>Two Pension Plans</a:t>
            </a:r>
          </a:p>
          <a:p>
            <a:pPr marL="457200" indent="-457200">
              <a:buFont typeface="+mj-lt"/>
              <a:buAutoNum type="arabicPeriod"/>
            </a:pPr>
            <a:endParaRPr lang="en-US" sz="1700" dirty="0"/>
          </a:p>
          <a:p>
            <a:pPr marL="514350" indent="-514350">
              <a:buFont typeface="+mj-lt"/>
              <a:buAutoNum type="arabicPeriod"/>
              <a:defRPr/>
            </a:pPr>
            <a:r>
              <a:rPr lang="en-US" sz="1700" b="1" dirty="0"/>
              <a:t>TCRS-H (Tennessee Consolidated Retirement System Hybrid):</a:t>
            </a:r>
          </a:p>
          <a:p>
            <a:pPr lvl="2">
              <a:defRPr/>
            </a:pPr>
            <a:r>
              <a:rPr lang="en-US" sz="1700" b="1" dirty="0"/>
              <a:t> </a:t>
            </a:r>
            <a:r>
              <a:rPr lang="en-US" sz="1700" dirty="0"/>
              <a:t>Exempt and non-exempt employees eligible</a:t>
            </a:r>
          </a:p>
          <a:p>
            <a:pPr lvl="2">
              <a:defRPr/>
            </a:pPr>
            <a:r>
              <a:rPr lang="en-US" sz="1700" dirty="0"/>
              <a:t> </a:t>
            </a:r>
            <a:r>
              <a:rPr lang="en-US" sz="1700" b="1" dirty="0"/>
              <a:t>Only Option for non-exempt (hourly paid) employees</a:t>
            </a:r>
          </a:p>
          <a:p>
            <a:pPr lvl="2">
              <a:defRPr/>
            </a:pPr>
            <a:r>
              <a:rPr lang="en-US" sz="1700" dirty="0"/>
              <a:t> Defined Benefit Plan </a:t>
            </a:r>
          </a:p>
          <a:p>
            <a:pPr lvl="2">
              <a:defRPr/>
            </a:pPr>
            <a:r>
              <a:rPr lang="en-US" sz="1700" dirty="0"/>
              <a:t> TCRS board is responsible for investing funds</a:t>
            </a:r>
          </a:p>
          <a:p>
            <a:pPr lvl="2">
              <a:defRPr/>
            </a:pPr>
            <a:r>
              <a:rPr lang="en-US" sz="1700" kern="0" dirty="0">
                <a:latin typeface="Open Sans" panose="020B0606030504020204" pitchFamily="34" charset="0"/>
                <a:ea typeface="Open Sans" panose="020B0606030504020204" pitchFamily="34" charset="0"/>
                <a:cs typeface="Open Sans" panose="020B0606030504020204" pitchFamily="34" charset="0"/>
              </a:rPr>
              <a:t> Employees originally hired prior to 7/1/14, transferring from the State,  Higher Education or a Local Education Agency as a K-12 teacher will be  grandfathered into the legacy plan</a:t>
            </a:r>
          </a:p>
          <a:p>
            <a:pPr lvl="2">
              <a:defRPr/>
            </a:pPr>
            <a:r>
              <a:rPr lang="en-US" sz="1700" kern="0" dirty="0">
                <a:latin typeface="Open Sans" panose="020B0606030504020204" pitchFamily="34" charset="0"/>
                <a:ea typeface="Open Sans" panose="020B0606030504020204" pitchFamily="34" charset="0"/>
                <a:cs typeface="Open Sans" panose="020B0606030504020204" pitchFamily="34" charset="0"/>
              </a:rPr>
              <a:t> Employees transferring from local government will be treated as a new hire</a:t>
            </a:r>
          </a:p>
          <a:p>
            <a:pPr lvl="2">
              <a:defRPr/>
            </a:pPr>
            <a:endParaRPr lang="en-US" sz="1700" dirty="0"/>
          </a:p>
          <a:p>
            <a:pPr marL="514350" indent="-514350">
              <a:buFont typeface="+mj-lt"/>
              <a:buAutoNum type="arabicPeriod"/>
              <a:defRPr/>
            </a:pPr>
            <a:endParaRPr lang="en-US" sz="1700" dirty="0"/>
          </a:p>
          <a:p>
            <a:pPr marL="550926" indent="-514350">
              <a:buFont typeface="+mj-lt"/>
              <a:buAutoNum type="arabicPeriod"/>
              <a:defRPr/>
            </a:pPr>
            <a:r>
              <a:rPr lang="en-US" sz="1700" b="1" dirty="0"/>
              <a:t>ORP-H (Optional Retirement Program Hybrid):  </a:t>
            </a:r>
          </a:p>
          <a:p>
            <a:pPr lvl="2">
              <a:defRPr/>
            </a:pPr>
            <a:r>
              <a:rPr lang="en-US" sz="1700" dirty="0"/>
              <a:t> Exempt faculty and staff are eligible</a:t>
            </a:r>
          </a:p>
          <a:p>
            <a:pPr lvl="2">
              <a:defRPr/>
            </a:pPr>
            <a:r>
              <a:rPr lang="en-US" sz="1700" dirty="0"/>
              <a:t> Defined Contribution Plan</a:t>
            </a:r>
          </a:p>
          <a:p>
            <a:pPr lvl="2">
              <a:defRPr/>
            </a:pPr>
            <a:r>
              <a:rPr lang="en-US" sz="1700" dirty="0"/>
              <a:t> Employee chooses investment options with </a:t>
            </a:r>
            <a:br>
              <a:rPr lang="en-US" sz="1700" dirty="0"/>
            </a:br>
            <a:r>
              <a:rPr lang="en-US" sz="1700" dirty="0"/>
              <a:t> TIAA-CREF, AIG/VALIC, VOYA (ING)</a:t>
            </a:r>
          </a:p>
          <a:p>
            <a:endParaRPr lang="en-US" dirty="0"/>
          </a:p>
        </p:txBody>
      </p:sp>
    </p:spTree>
    <p:extLst>
      <p:ext uri="{BB962C8B-B14F-4D97-AF65-F5344CB8AC3E}">
        <p14:creationId xmlns:p14="http://schemas.microsoft.com/office/powerpoint/2010/main" val="1353180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lIns="91440" tIns="45720" rIns="91440">
            <a:normAutofit/>
          </a:bodyPr>
          <a:lstStyle/>
          <a:p>
            <a:pPr marL="23177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Online Resources - Website</a:t>
            </a:r>
          </a:p>
        </p:txBody>
      </p:sp>
      <p:sp>
        <p:nvSpPr>
          <p:cNvPr id="3" name="Content Placeholder 2"/>
          <p:cNvSpPr>
            <a:spLocks noGrp="1"/>
          </p:cNvSpPr>
          <p:nvPr>
            <p:ph idx="1"/>
          </p:nvPr>
        </p:nvSpPr>
        <p:spPr>
          <a:xfrm>
            <a:off x="304800" y="1447800"/>
            <a:ext cx="6172200" cy="4948434"/>
          </a:xfrm>
        </p:spPr>
        <p:txBody>
          <a:bodyPr>
            <a:normAutofit/>
          </a:bodyPr>
          <a:lstStyle/>
          <a:p>
            <a:pPr marL="0" indent="0">
              <a:lnSpc>
                <a:spcPct val="110000"/>
              </a:lnSpc>
              <a:spcBef>
                <a:spcPts val="600"/>
              </a:spcBef>
              <a:buNone/>
            </a:pPr>
            <a:r>
              <a:rPr lang="en-US" sz="2000" dirty="0">
                <a:solidFill>
                  <a:schemeClr val="tx2"/>
                </a:solidFill>
              </a:rPr>
              <a:t>Visit the ParTNers for Health website at </a:t>
            </a:r>
            <a:r>
              <a:rPr lang="en-US" sz="2000" dirty="0">
                <a:solidFill>
                  <a:schemeClr val="tx2"/>
                </a:solidFill>
                <a:hlinkClick r:id="rId3"/>
              </a:rPr>
              <a:t>www</a:t>
            </a:r>
            <a:r>
              <a:rPr lang="en-US" sz="2000" b="1" dirty="0">
                <a:solidFill>
                  <a:schemeClr val="tx2"/>
                </a:solidFill>
                <a:hlinkClick r:id="rId3"/>
              </a:rPr>
              <a:t>.</a:t>
            </a:r>
            <a:r>
              <a:rPr lang="en-US" sz="2000" b="1" dirty="0">
                <a:solidFill>
                  <a:srgbClr val="C00000"/>
                </a:solidFill>
                <a:hlinkClick r:id="rId3"/>
              </a:rPr>
              <a:t>tn.gov/PartnersForHealth</a:t>
            </a:r>
            <a:r>
              <a:rPr lang="en-US" sz="2000" dirty="0">
                <a:solidFill>
                  <a:schemeClr val="tx2"/>
                </a:solidFill>
              </a:rPr>
              <a:t>. You’ll find information about all the benefits described in this presentation. You’ll also find:</a:t>
            </a:r>
          </a:p>
          <a:p>
            <a:pPr marL="228600" marR="0" lvl="0" indent="-228600" algn="l" defTabSz="914400" rtl="0" eaLnBrk="1" fontAlgn="auto" latinLnBrk="0" hangingPunct="1">
              <a:lnSpc>
                <a:spcPct val="110000"/>
              </a:lnSpc>
              <a:spcBef>
                <a:spcPts val="600"/>
              </a:spcBef>
              <a:buClr>
                <a:srgbClr val="E71B1B"/>
              </a:buClr>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Open Sans"/>
                <a:ea typeface="+mn-ea"/>
                <a:cs typeface="Open Sans"/>
                <a:hlinkClick r:id="rId4"/>
              </a:rPr>
              <a:t>Link to educational </a:t>
            </a:r>
            <a:r>
              <a:rPr kumimoji="0" lang="en-US" sz="2000" b="1" i="0" u="none" strike="noStrike" kern="1200" cap="none" spc="0" normalizeH="0" baseline="0" noProof="0" dirty="0">
                <a:ln>
                  <a:noFill/>
                </a:ln>
                <a:solidFill>
                  <a:schemeClr val="tx2"/>
                </a:solidFill>
                <a:effectLst/>
                <a:uLnTx/>
                <a:uFillTx/>
                <a:latin typeface="Open Sans"/>
                <a:ea typeface="+mn-ea"/>
                <a:cs typeface="Open Sans"/>
                <a:hlinkClick r:id="rId4"/>
              </a:rPr>
              <a:t>Videos </a:t>
            </a:r>
            <a:r>
              <a:rPr kumimoji="0" lang="en-US" sz="2000" b="0" i="0" u="none" strike="noStrike" kern="1200" cap="none" spc="0" normalizeH="0" baseline="0" noProof="0" dirty="0">
                <a:ln>
                  <a:noFill/>
                </a:ln>
                <a:solidFill>
                  <a:schemeClr val="tx2"/>
                </a:solidFill>
                <a:effectLst/>
                <a:uLnTx/>
                <a:uFillTx/>
                <a:latin typeface="Open Sans"/>
                <a:ea typeface="+mn-ea"/>
                <a:cs typeface="Open Sans"/>
              </a:rPr>
              <a:t>on the homepage to learn about your benefits and what everything means. </a:t>
            </a:r>
          </a:p>
          <a:p>
            <a:pPr marL="228600" marR="0" lvl="0" indent="-228600" algn="l" defTabSz="914400" rtl="0" eaLnBrk="1" fontAlgn="auto" latinLnBrk="0" hangingPunct="1">
              <a:lnSpc>
                <a:spcPct val="110000"/>
              </a:lnSpc>
              <a:spcBef>
                <a:spcPts val="600"/>
              </a:spcBef>
              <a:buClr>
                <a:srgbClr val="E71B1B"/>
              </a:buClr>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Open Sans"/>
                <a:ea typeface="+mn-ea"/>
                <a:cs typeface="Open Sans"/>
              </a:rPr>
              <a:t>Premium charts on the </a:t>
            </a:r>
            <a:r>
              <a:rPr kumimoji="0" lang="en-US" sz="2000" b="1" i="0" u="none" strike="noStrike" kern="1200" cap="none" spc="0" normalizeH="0" baseline="0" noProof="0" dirty="0">
                <a:ln>
                  <a:noFill/>
                </a:ln>
                <a:solidFill>
                  <a:schemeClr val="tx2"/>
                </a:solidFill>
                <a:effectLst/>
                <a:uLnTx/>
                <a:uFillTx/>
                <a:latin typeface="Open Sans"/>
                <a:ea typeface="+mn-ea"/>
                <a:cs typeface="Open Sans"/>
                <a:hlinkClick r:id="rId5"/>
              </a:rPr>
              <a:t>Premiums webpage </a:t>
            </a:r>
            <a:endParaRPr kumimoji="0" lang="en-US" sz="2000" b="1" i="0" u="none" strike="noStrike" kern="1200" cap="none" spc="0" normalizeH="0" baseline="0" noProof="0" dirty="0">
              <a:ln>
                <a:noFill/>
              </a:ln>
              <a:solidFill>
                <a:schemeClr val="tx2"/>
              </a:solidFill>
              <a:effectLst/>
              <a:uLnTx/>
              <a:uFillTx/>
              <a:latin typeface="Open Sans"/>
              <a:ea typeface="+mn-ea"/>
              <a:cs typeface="Open Sans"/>
            </a:endParaRPr>
          </a:p>
          <a:p>
            <a:pPr marL="228600" marR="0" lvl="0" indent="-228600" algn="l" defTabSz="914400" rtl="0" eaLnBrk="1" fontAlgn="auto" latinLnBrk="0" hangingPunct="1">
              <a:lnSpc>
                <a:spcPct val="110000"/>
              </a:lnSpc>
              <a:spcBef>
                <a:spcPts val="600"/>
              </a:spcBef>
              <a:buClr>
                <a:srgbClr val="E71B1B"/>
              </a:buClr>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Open Sans"/>
                <a:ea typeface="+mn-ea"/>
                <a:cs typeface="Open Sans"/>
              </a:rPr>
              <a:t>A health plan </a:t>
            </a:r>
            <a:r>
              <a:rPr kumimoji="0" lang="en-US" sz="2000" b="1" i="0" u="none" strike="noStrike" kern="1200" cap="none" spc="0" normalizeH="0" baseline="0" noProof="0" dirty="0">
                <a:ln>
                  <a:noFill/>
                </a:ln>
                <a:solidFill>
                  <a:schemeClr val="tx2"/>
                </a:solidFill>
                <a:effectLst/>
                <a:uLnTx/>
                <a:uFillTx/>
                <a:latin typeface="Open Sans"/>
                <a:ea typeface="+mn-ea"/>
                <a:cs typeface="Open Sans"/>
              </a:rPr>
              <a:t>benefits comparison grid </a:t>
            </a:r>
            <a:r>
              <a:rPr kumimoji="0" lang="en-US" sz="2000" b="0" i="0" u="none" strike="noStrike" kern="1200" cap="none" spc="0" normalizeH="0" baseline="0" noProof="0" dirty="0">
                <a:ln>
                  <a:noFill/>
                </a:ln>
                <a:solidFill>
                  <a:schemeClr val="tx2"/>
                </a:solidFill>
                <a:effectLst/>
                <a:uLnTx/>
                <a:uFillTx/>
                <a:latin typeface="Open Sans"/>
                <a:ea typeface="+mn-ea"/>
                <a:cs typeface="Open Sans"/>
              </a:rPr>
              <a:t>is on the </a:t>
            </a:r>
            <a:r>
              <a:rPr kumimoji="0" lang="en-US" sz="2000" b="1" i="0" u="none" strike="noStrike" kern="1200" cap="none" spc="0" normalizeH="0" baseline="0" noProof="0" dirty="0">
                <a:ln>
                  <a:noFill/>
                </a:ln>
                <a:solidFill>
                  <a:schemeClr val="tx2"/>
                </a:solidFill>
                <a:effectLst/>
                <a:uLnTx/>
                <a:uFillTx/>
                <a:latin typeface="Open Sans"/>
                <a:ea typeface="+mn-ea"/>
                <a:cs typeface="Open Sans"/>
                <a:hlinkClick r:id="rId6"/>
              </a:rPr>
              <a:t>Health webpage</a:t>
            </a:r>
            <a:r>
              <a:rPr kumimoji="0" lang="en-US" sz="2000" b="1" i="0" u="none" strike="noStrike" kern="1200" cap="none" spc="0" normalizeH="0" baseline="0" noProof="0" dirty="0">
                <a:ln>
                  <a:noFill/>
                </a:ln>
                <a:solidFill>
                  <a:schemeClr val="tx2"/>
                </a:solidFill>
                <a:effectLst/>
                <a:uLnTx/>
                <a:uFillTx/>
                <a:latin typeface="Open Sans"/>
                <a:ea typeface="+mn-ea"/>
                <a:cs typeface="Open Sans"/>
              </a:rPr>
              <a:t>.</a:t>
            </a:r>
          </a:p>
          <a:p>
            <a:pPr marL="228600" indent="-228600">
              <a:lnSpc>
                <a:spcPct val="110000"/>
              </a:lnSpc>
              <a:spcBef>
                <a:spcPts val="600"/>
              </a:spcBef>
              <a:defRPr/>
            </a:pPr>
            <a:r>
              <a:rPr lang="en-US" sz="2000" b="1" dirty="0">
                <a:solidFill>
                  <a:schemeClr val="tx2"/>
                </a:solidFill>
              </a:rPr>
              <a:t>Enrollment forms </a:t>
            </a:r>
            <a:r>
              <a:rPr lang="en-US" sz="2000" dirty="0">
                <a:solidFill>
                  <a:schemeClr val="tx2"/>
                </a:solidFill>
              </a:rPr>
              <a:t>and </a:t>
            </a:r>
            <a:r>
              <a:rPr lang="en-US" sz="2000" b="1" dirty="0">
                <a:solidFill>
                  <a:schemeClr val="tx2"/>
                </a:solidFill>
              </a:rPr>
              <a:t>handbooks</a:t>
            </a:r>
            <a:endParaRPr kumimoji="0" lang="en-US" sz="2000" b="1" i="0" u="none" strike="noStrike" kern="1200" cap="none" spc="0" normalizeH="0" baseline="0" noProof="0" dirty="0">
              <a:ln>
                <a:noFill/>
              </a:ln>
              <a:solidFill>
                <a:schemeClr val="tx2"/>
              </a:solidFill>
              <a:effectLst/>
              <a:uLnTx/>
              <a:uFillTx/>
              <a:latin typeface="Open Sans"/>
              <a:ea typeface="+mn-ea"/>
              <a:cs typeface="Open Sans"/>
            </a:endParaRPr>
          </a:p>
          <a:p>
            <a:pPr marL="228600" marR="0" lvl="0" indent="-228600" algn="l" defTabSz="914400" rtl="0" eaLnBrk="1" fontAlgn="auto" latinLnBrk="0" hangingPunct="1">
              <a:lnSpc>
                <a:spcPct val="110000"/>
              </a:lnSpc>
              <a:spcBef>
                <a:spcPts val="600"/>
              </a:spcBef>
              <a:buClr>
                <a:srgbClr val="E71B1B"/>
              </a:buClr>
              <a:buSzTx/>
              <a:buFont typeface="Arial" panose="020B0604020202020204" pitchFamily="34" charset="0"/>
              <a:buChar char="•"/>
              <a:tabLst/>
              <a:defRPr/>
            </a:pPr>
            <a:r>
              <a:rPr lang="en-US" sz="2000" dirty="0">
                <a:solidFill>
                  <a:schemeClr val="tx2"/>
                </a:solidFill>
              </a:rPr>
              <a:t>D</a:t>
            </a:r>
            <a:r>
              <a:rPr kumimoji="0" lang="en-US" sz="2000" b="0" i="0" u="none" strike="noStrike" kern="1200" cap="none" spc="0" normalizeH="0" baseline="0" noProof="0" dirty="0">
                <a:ln>
                  <a:noFill/>
                </a:ln>
                <a:solidFill>
                  <a:schemeClr val="tx2"/>
                </a:solidFill>
                <a:effectLst/>
                <a:uLnTx/>
                <a:uFillTx/>
                <a:latin typeface="Open Sans"/>
                <a:ea typeface="+mn-ea"/>
                <a:cs typeface="Open Sans"/>
              </a:rPr>
              <a:t>efinitions, insurance terms and frequently asked questions</a:t>
            </a:r>
          </a:p>
          <a:p>
            <a:endParaRPr lang="en-US" sz="2000" dirty="0">
              <a:solidFill>
                <a:schemeClr val="tx2"/>
              </a:solidFill>
            </a:endParaRPr>
          </a:p>
          <a:p>
            <a:endParaRPr lang="en-US" sz="2000" dirty="0">
              <a:solidFill>
                <a:schemeClr val="tx2"/>
              </a:solidFill>
            </a:endParaRPr>
          </a:p>
        </p:txBody>
      </p:sp>
      <p:pic>
        <p:nvPicPr>
          <p:cNvPr id="4" name="Content Placeholder 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913035" y="5943599"/>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tn.gov/PartnersForHealth</a:t>
            </a:r>
          </a:p>
        </p:txBody>
      </p:sp>
      <p:pic>
        <p:nvPicPr>
          <p:cNvPr id="7" name="Picture 6" descr="Image of Partners for Health website homepage">
            <a:extLst>
              <a:ext uri="{FF2B5EF4-FFF2-40B4-BE49-F238E27FC236}">
                <a16:creationId xmlns:a16="http://schemas.microsoft.com/office/drawing/2014/main" id="{2D2E1959-2CB1-462A-A4FC-6F9C81B46AC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19942" y="1447800"/>
            <a:ext cx="5463036" cy="2819400"/>
          </a:xfrm>
          <a:prstGeom prst="rect">
            <a:avLst/>
          </a:prstGeom>
        </p:spPr>
      </p:pic>
    </p:spTree>
    <p:extLst>
      <p:ext uri="{BB962C8B-B14F-4D97-AF65-F5344CB8AC3E}">
        <p14:creationId xmlns:p14="http://schemas.microsoft.com/office/powerpoint/2010/main" val="7587594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28E01-68A4-46B3-8E62-CCA96C8A3A58}"/>
              </a:ext>
            </a:extLst>
          </p:cNvPr>
          <p:cNvSpPr>
            <a:spLocks noGrp="1"/>
          </p:cNvSpPr>
          <p:nvPr>
            <p:ph type="title"/>
          </p:nvPr>
        </p:nvSpPr>
        <p:spPr/>
        <p:txBody>
          <a:bodyPr/>
          <a:lstStyle/>
          <a:p>
            <a:r>
              <a:rPr lang="en-US" dirty="0"/>
              <a:t>Tennessee Consolidated Retirement System Hybrid (TCRS- H)</a:t>
            </a:r>
          </a:p>
        </p:txBody>
      </p:sp>
      <p:sp>
        <p:nvSpPr>
          <p:cNvPr id="3" name="Content Placeholder 2">
            <a:extLst>
              <a:ext uri="{FF2B5EF4-FFF2-40B4-BE49-F238E27FC236}">
                <a16:creationId xmlns:a16="http://schemas.microsoft.com/office/drawing/2014/main" id="{CF90AA6D-6CCE-4258-A3BF-89FBBF53B4E1}"/>
              </a:ext>
            </a:extLst>
          </p:cNvPr>
          <p:cNvSpPr>
            <a:spLocks noGrp="1"/>
          </p:cNvSpPr>
          <p:nvPr>
            <p:ph idx="1"/>
          </p:nvPr>
        </p:nvSpPr>
        <p:spPr/>
        <p:txBody>
          <a:bodyPr>
            <a:normAutofit/>
          </a:bodyPr>
          <a:lstStyle/>
          <a:p>
            <a:pPr marL="0" indent="0">
              <a:buNone/>
            </a:pPr>
            <a:r>
              <a:rPr lang="en-US" sz="1900" dirty="0"/>
              <a:t>Consists of 2 parts:</a:t>
            </a:r>
          </a:p>
          <a:p>
            <a:pPr marL="788670" lvl="1" indent="-514350">
              <a:buFont typeface="+mj-lt"/>
              <a:buAutoNum type="arabicPeriod"/>
            </a:pPr>
            <a:r>
              <a:rPr lang="en-US" sz="1900" b="1" dirty="0"/>
              <a:t>Defined Benefit</a:t>
            </a:r>
            <a:r>
              <a:rPr lang="en-US" sz="1900" dirty="0"/>
              <a:t>: money is set aside and administered by the State of Tennessee </a:t>
            </a:r>
          </a:p>
          <a:p>
            <a:pPr marL="1005840" lvl="4" indent="0">
              <a:buNone/>
            </a:pPr>
            <a:r>
              <a:rPr lang="en-US" sz="1900" dirty="0"/>
              <a:t>(Employer 3.87%, Employee 5%)</a:t>
            </a:r>
          </a:p>
          <a:p>
            <a:pPr marL="1005840" lvl="4" indent="0">
              <a:buNone/>
            </a:pPr>
            <a:endParaRPr lang="en-US" sz="1900" dirty="0"/>
          </a:p>
          <a:p>
            <a:pPr marL="788670" lvl="1" indent="-514350">
              <a:buFont typeface="+mj-lt"/>
              <a:buAutoNum type="arabicPeriod"/>
            </a:pPr>
            <a:r>
              <a:rPr lang="en-US" sz="1900" b="1" dirty="0"/>
              <a:t>Defined Contribution</a:t>
            </a:r>
            <a:r>
              <a:rPr lang="en-US" sz="1900" dirty="0"/>
              <a:t>: money is invested into your 401(k) plan into the funds of your choice</a:t>
            </a:r>
          </a:p>
          <a:p>
            <a:pPr marL="1005840" lvl="4" indent="0">
              <a:buNone/>
            </a:pPr>
            <a:r>
              <a:rPr lang="en-US" sz="1900" dirty="0"/>
              <a:t>(Employer 5%)</a:t>
            </a:r>
          </a:p>
          <a:p>
            <a:endParaRPr lang="en-US" dirty="0"/>
          </a:p>
        </p:txBody>
      </p:sp>
    </p:spTree>
    <p:extLst>
      <p:ext uri="{BB962C8B-B14F-4D97-AF65-F5344CB8AC3E}">
        <p14:creationId xmlns:p14="http://schemas.microsoft.com/office/powerpoint/2010/main" val="1734906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28436-31BB-4D96-A212-DB4B681B1B64}"/>
              </a:ext>
            </a:extLst>
          </p:cNvPr>
          <p:cNvSpPr>
            <a:spLocks noGrp="1"/>
          </p:cNvSpPr>
          <p:nvPr>
            <p:ph type="title"/>
          </p:nvPr>
        </p:nvSpPr>
        <p:spPr/>
        <p:txBody>
          <a:bodyPr/>
          <a:lstStyle/>
          <a:p>
            <a:r>
              <a:rPr lang="en-US" dirty="0"/>
              <a:t>Tennessee Consolidated Retirement System Hybrid (TCRS-H)</a:t>
            </a:r>
          </a:p>
        </p:txBody>
      </p:sp>
      <p:sp>
        <p:nvSpPr>
          <p:cNvPr id="3" name="Content Placeholder 2">
            <a:extLst>
              <a:ext uri="{FF2B5EF4-FFF2-40B4-BE49-F238E27FC236}">
                <a16:creationId xmlns:a16="http://schemas.microsoft.com/office/drawing/2014/main" id="{821452D4-3279-4903-A652-654E3D351F8B}"/>
              </a:ext>
            </a:extLst>
          </p:cNvPr>
          <p:cNvSpPr>
            <a:spLocks noGrp="1"/>
          </p:cNvSpPr>
          <p:nvPr>
            <p:ph idx="1"/>
          </p:nvPr>
        </p:nvSpPr>
        <p:spPr/>
        <p:txBody>
          <a:bodyPr/>
          <a:lstStyle/>
          <a:p>
            <a:pPr>
              <a:buNone/>
              <a:defRPr/>
            </a:pPr>
            <a:r>
              <a:rPr lang="en-US" sz="2800" b="1" dirty="0"/>
              <a:t>Defined Benefit Plan:</a:t>
            </a:r>
          </a:p>
          <a:p>
            <a:pPr>
              <a:buNone/>
              <a:defRPr/>
            </a:pPr>
            <a:endParaRPr lang="en-US" sz="1300" b="1" dirty="0"/>
          </a:p>
          <a:p>
            <a:pPr marL="1005840" lvl="2" indent="-457200">
              <a:buFont typeface="+mj-lt"/>
              <a:buAutoNum type="arabicPeriod"/>
              <a:defRPr/>
            </a:pPr>
            <a:r>
              <a:rPr lang="en-US" sz="2200" dirty="0"/>
              <a:t>Five-year vesting period</a:t>
            </a:r>
          </a:p>
          <a:p>
            <a:pPr marL="1005840" lvl="2" indent="-457200">
              <a:buFont typeface="+mj-lt"/>
              <a:buAutoNum type="arabicPeriod"/>
              <a:defRPr/>
            </a:pPr>
            <a:r>
              <a:rPr lang="en-US" sz="2200" dirty="0"/>
              <a:t>Lifetime benefit</a:t>
            </a:r>
          </a:p>
          <a:p>
            <a:pPr marL="1005840" lvl="2" indent="-457200">
              <a:buFont typeface="+mj-lt"/>
              <a:buAutoNum type="arabicPeriod"/>
              <a:defRPr/>
            </a:pPr>
            <a:r>
              <a:rPr lang="en-US" sz="2200" dirty="0"/>
              <a:t>Annual Cost of Living Adjustment (COLA) increases</a:t>
            </a:r>
          </a:p>
          <a:p>
            <a:pPr lvl="1">
              <a:buFont typeface="Arial" charset="0"/>
              <a:buChar char="•"/>
              <a:defRPr/>
            </a:pPr>
            <a:endParaRPr lang="en-US" dirty="0"/>
          </a:p>
          <a:p>
            <a:pPr>
              <a:buNone/>
              <a:defRPr/>
            </a:pPr>
            <a:endParaRPr lang="en-US" b="1" dirty="0"/>
          </a:p>
          <a:p>
            <a:pPr>
              <a:buNone/>
              <a:defRPr/>
            </a:pPr>
            <a:r>
              <a:rPr lang="en-US" dirty="0"/>
              <a:t>Pension determined by formula: </a:t>
            </a:r>
          </a:p>
          <a:p>
            <a:pPr marL="1005840" lvl="2" indent="-457200">
              <a:buFont typeface="+mj-lt"/>
              <a:buAutoNum type="arabicPeriod"/>
              <a:defRPr/>
            </a:pPr>
            <a:r>
              <a:rPr lang="en-US" sz="2200" dirty="0"/>
              <a:t>Age at retirement, </a:t>
            </a:r>
          </a:p>
          <a:p>
            <a:pPr marL="1005840" lvl="2" indent="-457200">
              <a:buFont typeface="+mj-lt"/>
              <a:buAutoNum type="arabicPeriod"/>
              <a:defRPr/>
            </a:pPr>
            <a:r>
              <a:rPr lang="en-US" sz="2200" dirty="0"/>
              <a:t>Years of credible service</a:t>
            </a:r>
          </a:p>
          <a:p>
            <a:pPr marL="1005840" lvl="2" indent="-457200">
              <a:buFont typeface="+mj-lt"/>
              <a:buAutoNum type="arabicPeriod"/>
              <a:defRPr/>
            </a:pPr>
            <a:r>
              <a:rPr lang="en-US" sz="2200" dirty="0"/>
              <a:t>Average of 5 highest consecutive years salary</a:t>
            </a:r>
          </a:p>
          <a:p>
            <a:endParaRPr lang="en-US" dirty="0"/>
          </a:p>
        </p:txBody>
      </p:sp>
    </p:spTree>
    <p:extLst>
      <p:ext uri="{BB962C8B-B14F-4D97-AF65-F5344CB8AC3E}">
        <p14:creationId xmlns:p14="http://schemas.microsoft.com/office/powerpoint/2010/main" val="7948690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5E0B4-0AF0-48D0-BB01-477B30CDA18A}"/>
              </a:ext>
            </a:extLst>
          </p:cNvPr>
          <p:cNvSpPr>
            <a:spLocks noGrp="1"/>
          </p:cNvSpPr>
          <p:nvPr>
            <p:ph type="title"/>
          </p:nvPr>
        </p:nvSpPr>
        <p:spPr/>
        <p:txBody>
          <a:bodyPr/>
          <a:lstStyle/>
          <a:p>
            <a:r>
              <a:rPr lang="en-US" dirty="0"/>
              <a:t>Tennessee Consolidated Retirement System Hybrid (TCRS-H)</a:t>
            </a:r>
          </a:p>
        </p:txBody>
      </p:sp>
      <p:sp>
        <p:nvSpPr>
          <p:cNvPr id="3" name="Content Placeholder 2">
            <a:extLst>
              <a:ext uri="{FF2B5EF4-FFF2-40B4-BE49-F238E27FC236}">
                <a16:creationId xmlns:a16="http://schemas.microsoft.com/office/drawing/2014/main" id="{4D7C7D0E-63AE-4FB4-9A97-F896B10EF4CF}"/>
              </a:ext>
            </a:extLst>
          </p:cNvPr>
          <p:cNvSpPr>
            <a:spLocks noGrp="1"/>
          </p:cNvSpPr>
          <p:nvPr>
            <p:ph idx="1"/>
          </p:nvPr>
        </p:nvSpPr>
        <p:spPr/>
        <p:txBody>
          <a:bodyPr>
            <a:normAutofit lnSpcReduction="10000"/>
          </a:bodyPr>
          <a:lstStyle/>
          <a:p>
            <a:pPr marL="0" indent="0">
              <a:buNone/>
            </a:pPr>
            <a:r>
              <a:rPr lang="en-US" b="1" dirty="0"/>
              <a:t>Service Retirement:</a:t>
            </a:r>
          </a:p>
          <a:p>
            <a:pPr marL="0" indent="0">
              <a:buNone/>
            </a:pPr>
            <a:r>
              <a:rPr lang="en-US" dirty="0"/>
              <a:t>Age 65 or Rule of 90, full benefit (i.e. age plus years of service equals 90)</a:t>
            </a:r>
          </a:p>
          <a:p>
            <a:pPr marL="0" indent="0">
              <a:buNone/>
            </a:pPr>
            <a:r>
              <a:rPr lang="en-US" dirty="0"/>
              <a:t> Example:  an employee begins working for the State at age 27.  The employee will be eligible for retirement at age 58 ½ with 31 ½ years of service.  (58.5 + 31.5 = 90)</a:t>
            </a:r>
          </a:p>
          <a:p>
            <a:pPr marL="0" indent="0">
              <a:buNone/>
            </a:pPr>
            <a:endParaRPr lang="en-US" dirty="0"/>
          </a:p>
          <a:p>
            <a:pPr marL="0" indent="0">
              <a:buNone/>
            </a:pPr>
            <a:r>
              <a:rPr lang="en-US" b="1" dirty="0"/>
              <a:t>Early Retirement:</a:t>
            </a:r>
          </a:p>
          <a:p>
            <a:pPr marL="0" indent="0">
              <a:buNone/>
            </a:pPr>
            <a:r>
              <a:rPr lang="en-US" dirty="0"/>
              <a:t>Age 60 or Rule of 80, </a:t>
            </a:r>
            <a:r>
              <a:rPr lang="en-US" u="sng" dirty="0"/>
              <a:t>a reduced benefit </a:t>
            </a:r>
            <a:r>
              <a:rPr lang="en-US" dirty="0"/>
              <a:t>(i.e. age plus years of service equals 80)</a:t>
            </a:r>
          </a:p>
          <a:p>
            <a:pPr marL="0" indent="0">
              <a:buNone/>
            </a:pPr>
            <a:r>
              <a:rPr lang="en-US" dirty="0"/>
              <a:t> Example: an employee begins working for the State at age 27. The employee will be eligible to retire at age 53 ½ after 26 ½ years of service.   (53.5 + 26.5 = 80)</a:t>
            </a:r>
          </a:p>
          <a:p>
            <a:pPr marL="0" indent="0">
              <a:buNone/>
            </a:pPr>
            <a:endParaRPr lang="en-US" dirty="0"/>
          </a:p>
          <a:p>
            <a:pPr marL="0" indent="0">
              <a:buNone/>
            </a:pPr>
            <a:r>
              <a:rPr lang="en-US" dirty="0"/>
              <a:t>Income Replacement: Regular Retirement TCRS-Hybrid</a:t>
            </a:r>
          </a:p>
          <a:p>
            <a:pPr lvl="1">
              <a:buNone/>
              <a:defRPr/>
            </a:pPr>
            <a:r>
              <a:rPr lang="en-US" sz="1800" dirty="0"/>
              <a:t>1% of salary for each year of service</a:t>
            </a:r>
          </a:p>
          <a:p>
            <a:pPr lvl="1">
              <a:buNone/>
              <a:defRPr/>
            </a:pPr>
            <a:r>
              <a:rPr lang="en-US" sz="1800" dirty="0"/>
              <a:t>20% income replaced for 20 years service</a:t>
            </a:r>
          </a:p>
          <a:p>
            <a:pPr lvl="1">
              <a:buNone/>
              <a:defRPr/>
            </a:pPr>
            <a:r>
              <a:rPr lang="en-US" sz="1800" dirty="0"/>
              <a:t>30% income replaced for 30 years service</a:t>
            </a:r>
          </a:p>
        </p:txBody>
      </p:sp>
    </p:spTree>
    <p:extLst>
      <p:ext uri="{BB962C8B-B14F-4D97-AF65-F5344CB8AC3E}">
        <p14:creationId xmlns:p14="http://schemas.microsoft.com/office/powerpoint/2010/main" val="6688411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16E37-18B7-4745-8372-1A97954EF83B}"/>
              </a:ext>
            </a:extLst>
          </p:cNvPr>
          <p:cNvSpPr>
            <a:spLocks noGrp="1"/>
          </p:cNvSpPr>
          <p:nvPr>
            <p:ph type="title"/>
          </p:nvPr>
        </p:nvSpPr>
        <p:spPr/>
        <p:txBody>
          <a:bodyPr/>
          <a:lstStyle/>
          <a:p>
            <a:r>
              <a:rPr lang="en-US" dirty="0"/>
              <a:t>Optional Retirement Program Hybrid (ORP-H)</a:t>
            </a:r>
          </a:p>
        </p:txBody>
      </p:sp>
      <p:sp>
        <p:nvSpPr>
          <p:cNvPr id="3" name="Content Placeholder 2">
            <a:extLst>
              <a:ext uri="{FF2B5EF4-FFF2-40B4-BE49-F238E27FC236}">
                <a16:creationId xmlns:a16="http://schemas.microsoft.com/office/drawing/2014/main" id="{19B18443-76B4-495C-84CC-9FEBABAED758}"/>
              </a:ext>
            </a:extLst>
          </p:cNvPr>
          <p:cNvSpPr>
            <a:spLocks noGrp="1"/>
          </p:cNvSpPr>
          <p:nvPr>
            <p:ph idx="1"/>
          </p:nvPr>
        </p:nvSpPr>
        <p:spPr/>
        <p:txBody>
          <a:bodyPr>
            <a:normAutofit/>
          </a:bodyPr>
          <a:lstStyle/>
          <a:p>
            <a:pPr marL="0" indent="0">
              <a:buNone/>
            </a:pPr>
            <a:r>
              <a:rPr lang="en-US" sz="2000" dirty="0"/>
              <a:t>Consists of only 1 part:</a:t>
            </a:r>
          </a:p>
          <a:p>
            <a:pPr marL="788670" lvl="1" indent="-514350">
              <a:buFont typeface="+mj-lt"/>
              <a:buAutoNum type="arabicPeriod"/>
            </a:pPr>
            <a:r>
              <a:rPr lang="en-US" sz="2000" b="1" dirty="0"/>
              <a:t>Defined Contribution</a:t>
            </a:r>
            <a:r>
              <a:rPr lang="en-US" sz="2000" dirty="0"/>
              <a:t>: money is set aside and administered by the State of Tennessee </a:t>
            </a:r>
          </a:p>
          <a:p>
            <a:pPr marL="1005840" lvl="4" indent="0">
              <a:buNone/>
            </a:pPr>
            <a:r>
              <a:rPr lang="en-US" sz="2000" dirty="0"/>
              <a:t>(Employer 9%, Employee 5%)</a:t>
            </a:r>
          </a:p>
          <a:p>
            <a:pPr marL="1005840" lvl="4" indent="0">
              <a:buNone/>
            </a:pPr>
            <a:endParaRPr lang="en-US" sz="2000" dirty="0"/>
          </a:p>
          <a:p>
            <a:pPr marL="788670" lvl="1" indent="-514350">
              <a:buFont typeface="+mj-lt"/>
              <a:buAutoNum type="arabicPeriod"/>
            </a:pPr>
            <a:r>
              <a:rPr lang="en-US" sz="2000" b="1" dirty="0"/>
              <a:t>No additional employer funds are sent to your 401(k) plan </a:t>
            </a:r>
            <a:br>
              <a:rPr lang="en-US" sz="2000" dirty="0"/>
            </a:br>
            <a:r>
              <a:rPr lang="en-US" sz="2000" dirty="0"/>
              <a:t>(Employer 0%)</a:t>
            </a:r>
          </a:p>
          <a:p>
            <a:endParaRPr lang="en-US" dirty="0"/>
          </a:p>
        </p:txBody>
      </p:sp>
    </p:spTree>
    <p:extLst>
      <p:ext uri="{BB962C8B-B14F-4D97-AF65-F5344CB8AC3E}">
        <p14:creationId xmlns:p14="http://schemas.microsoft.com/office/powerpoint/2010/main" val="39425214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44124-8867-487E-A014-B0F2C426489D}"/>
              </a:ext>
            </a:extLst>
          </p:cNvPr>
          <p:cNvSpPr>
            <a:spLocks noGrp="1"/>
          </p:cNvSpPr>
          <p:nvPr>
            <p:ph type="title"/>
          </p:nvPr>
        </p:nvSpPr>
        <p:spPr/>
        <p:txBody>
          <a:bodyPr/>
          <a:lstStyle/>
          <a:p>
            <a:r>
              <a:rPr lang="en-US" dirty="0"/>
              <a:t>Optional Retirement Program Hybrid (ORP-H)</a:t>
            </a:r>
          </a:p>
        </p:txBody>
      </p:sp>
      <p:sp>
        <p:nvSpPr>
          <p:cNvPr id="3" name="Content Placeholder 2">
            <a:extLst>
              <a:ext uri="{FF2B5EF4-FFF2-40B4-BE49-F238E27FC236}">
                <a16:creationId xmlns:a16="http://schemas.microsoft.com/office/drawing/2014/main" id="{5A164885-2C00-4558-8E7E-B2FD4BDBF2B5}"/>
              </a:ext>
            </a:extLst>
          </p:cNvPr>
          <p:cNvSpPr>
            <a:spLocks noGrp="1"/>
          </p:cNvSpPr>
          <p:nvPr>
            <p:ph idx="1"/>
          </p:nvPr>
        </p:nvSpPr>
        <p:spPr/>
        <p:txBody>
          <a:bodyPr/>
          <a:lstStyle/>
          <a:p>
            <a:r>
              <a:rPr lang="en-US" sz="2600" b="1" dirty="0"/>
              <a:t>Defined Contribution Plan</a:t>
            </a:r>
          </a:p>
          <a:p>
            <a:pPr lvl="1">
              <a:buFont typeface="Wingdings" panose="05000000000000000000" pitchFamily="2" charset="2"/>
              <a:buChar char="Ø"/>
              <a:defRPr/>
            </a:pPr>
            <a:r>
              <a:rPr lang="en-US" dirty="0"/>
              <a:t>No vesting period</a:t>
            </a:r>
          </a:p>
          <a:p>
            <a:pPr lvl="1">
              <a:buFont typeface="Wingdings" panose="05000000000000000000" pitchFamily="2" charset="2"/>
              <a:buChar char="Ø"/>
              <a:defRPr/>
            </a:pPr>
            <a:r>
              <a:rPr lang="en-US" dirty="0"/>
              <a:t>Choice of three companies (TIAA-CREF, AIG/</a:t>
            </a:r>
            <a:r>
              <a:rPr lang="en-US" dirty="0" err="1"/>
              <a:t>Valic</a:t>
            </a:r>
            <a:r>
              <a:rPr lang="en-US" dirty="0"/>
              <a:t>, VOYA)</a:t>
            </a:r>
          </a:p>
          <a:p>
            <a:pPr lvl="1">
              <a:buFont typeface="Wingdings" panose="05000000000000000000" pitchFamily="2" charset="2"/>
              <a:buChar char="Ø"/>
              <a:defRPr/>
            </a:pPr>
            <a:r>
              <a:rPr lang="en-US" dirty="0"/>
              <a:t>Employee has ownership and control over investments</a:t>
            </a:r>
          </a:p>
          <a:p>
            <a:pPr lvl="1">
              <a:buFont typeface="Wingdings" panose="05000000000000000000" pitchFamily="2" charset="2"/>
              <a:buChar char="Ø"/>
              <a:defRPr/>
            </a:pPr>
            <a:r>
              <a:rPr lang="en-US" dirty="0"/>
              <a:t>Lifetime benefit</a:t>
            </a:r>
          </a:p>
          <a:p>
            <a:pPr lvl="1">
              <a:buFont typeface="Wingdings" panose="05000000000000000000" pitchFamily="2" charset="2"/>
              <a:buChar char="Ø"/>
              <a:defRPr/>
            </a:pPr>
            <a:r>
              <a:rPr lang="en-US" dirty="0"/>
              <a:t>Benefit may fluctuate with stock market changes</a:t>
            </a:r>
          </a:p>
          <a:p>
            <a:pPr marL="0" indent="0">
              <a:buNone/>
              <a:defRPr/>
            </a:pPr>
            <a:endParaRPr lang="en-US" sz="2200" dirty="0"/>
          </a:p>
          <a:p>
            <a:pPr marL="0" indent="0">
              <a:buNone/>
              <a:defRPr/>
            </a:pPr>
            <a:r>
              <a:rPr lang="en-US" sz="2200" dirty="0"/>
              <a:t>Pension determined by formula using: </a:t>
            </a:r>
          </a:p>
          <a:p>
            <a:pPr lvl="1">
              <a:buFont typeface="Wingdings" panose="05000000000000000000" pitchFamily="2" charset="2"/>
              <a:buChar char="Ø"/>
              <a:defRPr/>
            </a:pPr>
            <a:r>
              <a:rPr lang="en-US" dirty="0"/>
              <a:t>Total accumulations and how long the $$ must last</a:t>
            </a:r>
          </a:p>
          <a:p>
            <a:pPr lvl="1">
              <a:buFont typeface="Wingdings" panose="05000000000000000000" pitchFamily="2" charset="2"/>
              <a:buChar char="Ø"/>
              <a:defRPr/>
            </a:pPr>
            <a:endParaRPr lang="en-US" dirty="0"/>
          </a:p>
          <a:p>
            <a:endParaRPr lang="en-US" dirty="0"/>
          </a:p>
        </p:txBody>
      </p:sp>
    </p:spTree>
    <p:extLst>
      <p:ext uri="{BB962C8B-B14F-4D97-AF65-F5344CB8AC3E}">
        <p14:creationId xmlns:p14="http://schemas.microsoft.com/office/powerpoint/2010/main" val="11052613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65C6E-DF72-4F9E-AE49-66FE8D0A5ED2}"/>
              </a:ext>
            </a:extLst>
          </p:cNvPr>
          <p:cNvSpPr>
            <a:spLocks noGrp="1"/>
          </p:cNvSpPr>
          <p:nvPr>
            <p:ph type="title"/>
          </p:nvPr>
        </p:nvSpPr>
        <p:spPr/>
        <p:txBody>
          <a:bodyPr>
            <a:normAutofit/>
          </a:bodyPr>
          <a:lstStyle/>
          <a:p>
            <a:r>
              <a:rPr lang="en-US" sz="3600" dirty="0"/>
              <a:t>Retirement Considerations</a:t>
            </a:r>
          </a:p>
        </p:txBody>
      </p:sp>
      <p:sp>
        <p:nvSpPr>
          <p:cNvPr id="3" name="Content Placeholder 2">
            <a:extLst>
              <a:ext uri="{FF2B5EF4-FFF2-40B4-BE49-F238E27FC236}">
                <a16:creationId xmlns:a16="http://schemas.microsoft.com/office/drawing/2014/main" id="{53BABDE9-8E7B-4ED7-A553-1763862650E9}"/>
              </a:ext>
            </a:extLst>
          </p:cNvPr>
          <p:cNvSpPr>
            <a:spLocks noGrp="1"/>
          </p:cNvSpPr>
          <p:nvPr>
            <p:ph idx="1"/>
          </p:nvPr>
        </p:nvSpPr>
        <p:spPr/>
        <p:txBody>
          <a:bodyPr>
            <a:normAutofit/>
          </a:bodyPr>
          <a:lstStyle/>
          <a:p>
            <a:pPr marL="0" indent="0">
              <a:lnSpc>
                <a:spcPct val="90000"/>
              </a:lnSpc>
              <a:buNone/>
            </a:pPr>
            <a:r>
              <a:rPr lang="en-US" b="1" dirty="0"/>
              <a:t>TCRS-H if:</a:t>
            </a:r>
          </a:p>
          <a:p>
            <a:pPr marL="457200" indent="-457200">
              <a:lnSpc>
                <a:spcPct val="90000"/>
              </a:lnSpc>
              <a:buFontTx/>
              <a:buAutoNum type="arabicPeriod"/>
            </a:pPr>
            <a:r>
              <a:rPr lang="en-US" dirty="0"/>
              <a:t>You have prior State service</a:t>
            </a:r>
          </a:p>
          <a:p>
            <a:pPr marL="457200" indent="-457200">
              <a:lnSpc>
                <a:spcPct val="90000"/>
              </a:lnSpc>
              <a:buFontTx/>
              <a:buAutoNum type="arabicPeriod"/>
            </a:pPr>
            <a:r>
              <a:rPr lang="en-US" dirty="0"/>
              <a:t>You think you are going to stay in Tennessee (and probably with the university) until age 65</a:t>
            </a:r>
          </a:p>
          <a:p>
            <a:pPr marL="0" indent="0">
              <a:lnSpc>
                <a:spcPct val="90000"/>
              </a:lnSpc>
              <a:buNone/>
            </a:pPr>
            <a:endParaRPr lang="en-US" dirty="0"/>
          </a:p>
          <a:p>
            <a:pPr marL="533400" indent="-533400">
              <a:buNone/>
            </a:pPr>
            <a:r>
              <a:rPr lang="en-US" b="1" dirty="0"/>
              <a:t>ORP-H if:</a:t>
            </a:r>
          </a:p>
          <a:p>
            <a:pPr marL="533400" indent="-533400">
              <a:buFontTx/>
              <a:buAutoNum type="arabicPeriod"/>
            </a:pPr>
            <a:r>
              <a:rPr lang="en-US" dirty="0"/>
              <a:t>You don’t know how long you are going to stay at UT</a:t>
            </a:r>
          </a:p>
          <a:p>
            <a:pPr marL="1082040" lvl="2" indent="-533400">
              <a:buFont typeface="+mj-lt"/>
              <a:buAutoNum type="alphaLcParenR"/>
            </a:pPr>
            <a:r>
              <a:rPr lang="en-US" sz="1800" dirty="0"/>
              <a:t>Paid by a Grant</a:t>
            </a:r>
          </a:p>
          <a:p>
            <a:pPr marL="1082040" lvl="2" indent="-533400">
              <a:buFont typeface="+mj-lt"/>
              <a:buAutoNum type="alphaLcParenR"/>
            </a:pPr>
            <a:r>
              <a:rPr lang="en-US" sz="1800" dirty="0"/>
              <a:t>Visiting Scholar</a:t>
            </a:r>
          </a:p>
          <a:p>
            <a:pPr marL="1082040" lvl="2" indent="-533400">
              <a:buFont typeface="+mj-lt"/>
              <a:buAutoNum type="alphaLcParenR"/>
            </a:pPr>
            <a:r>
              <a:rPr lang="en-US" sz="1800" dirty="0"/>
              <a:t>Post-Doc positions</a:t>
            </a:r>
          </a:p>
          <a:p>
            <a:pPr marL="533400" indent="-533400">
              <a:buFontTx/>
              <a:buAutoNum type="arabicPeriod"/>
            </a:pPr>
            <a:r>
              <a:rPr lang="en-US" dirty="0"/>
              <a:t>You plan on working past average retirement age</a:t>
            </a:r>
          </a:p>
          <a:p>
            <a:pPr marL="533400" indent="-533400">
              <a:buFontTx/>
              <a:buAutoNum type="arabicPeriod"/>
            </a:pPr>
            <a:r>
              <a:rPr lang="en-US" b="0" dirty="0"/>
              <a:t>Remember</a:t>
            </a:r>
            <a:r>
              <a:rPr lang="en-US" b="0" baseline="0" dirty="0"/>
              <a:t> </a:t>
            </a:r>
            <a:r>
              <a:rPr lang="en-US" b="0" baseline="0" dirty="0">
                <a:effectLst/>
              </a:rPr>
              <a:t>there is a </a:t>
            </a:r>
            <a:r>
              <a:rPr lang="en-US" b="0" dirty="0">
                <a:effectLst/>
              </a:rPr>
              <a:t>one-time opportunity available to transfer from</a:t>
            </a:r>
            <a:r>
              <a:rPr lang="en-US" b="0" baseline="0" dirty="0">
                <a:effectLst/>
              </a:rPr>
              <a:t> </a:t>
            </a:r>
            <a:r>
              <a:rPr lang="en-US" b="0" dirty="0">
                <a:effectLst/>
              </a:rPr>
              <a:t>ORP-H to TCRS-H once attaining five years of full-time service.  </a:t>
            </a:r>
            <a:endParaRPr lang="en-US" b="0" dirty="0"/>
          </a:p>
          <a:p>
            <a:pPr marL="533400" indent="-533400">
              <a:buFontTx/>
              <a:buAutoNum type="arabicPeriod"/>
            </a:pPr>
            <a:endParaRPr lang="en-US" dirty="0"/>
          </a:p>
          <a:p>
            <a:endParaRPr lang="en-US" dirty="0"/>
          </a:p>
        </p:txBody>
      </p:sp>
    </p:spTree>
    <p:extLst>
      <p:ext uri="{BB962C8B-B14F-4D97-AF65-F5344CB8AC3E}">
        <p14:creationId xmlns:p14="http://schemas.microsoft.com/office/powerpoint/2010/main" val="15851386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8E71F-B613-4025-9FEE-0B05802E0863}"/>
              </a:ext>
            </a:extLst>
          </p:cNvPr>
          <p:cNvSpPr>
            <a:spLocks noGrp="1"/>
          </p:cNvSpPr>
          <p:nvPr>
            <p:ph type="title"/>
          </p:nvPr>
        </p:nvSpPr>
        <p:spPr/>
        <p:txBody>
          <a:bodyPr/>
          <a:lstStyle/>
          <a:p>
            <a:r>
              <a:rPr lang="en-US" dirty="0">
                <a:solidFill>
                  <a:schemeClr val="accent3">
                    <a:lumMod val="75000"/>
                  </a:schemeClr>
                </a:solidFill>
                <a:effectLst>
                  <a:outerShdw blurRad="38100" dist="38100" dir="2700000" algn="tl">
                    <a:srgbClr val="000000">
                      <a:alpha val="43137"/>
                    </a:srgbClr>
                  </a:outerShdw>
                </a:effectLst>
                <a:latin typeface="Rockwell"/>
              </a:rPr>
              <a:t>Auto-Enrollment  - 401(k)</a:t>
            </a:r>
            <a:endParaRPr lang="en-US" dirty="0">
              <a:solidFill>
                <a:schemeClr val="accent3">
                  <a:lumMod val="75000"/>
                </a:schemeClr>
              </a:solidFill>
            </a:endParaRPr>
          </a:p>
        </p:txBody>
      </p:sp>
      <p:sp>
        <p:nvSpPr>
          <p:cNvPr id="3" name="Content Placeholder 2">
            <a:extLst>
              <a:ext uri="{FF2B5EF4-FFF2-40B4-BE49-F238E27FC236}">
                <a16:creationId xmlns:a16="http://schemas.microsoft.com/office/drawing/2014/main" id="{EB7E2998-00F6-4EC3-9FD4-7F520F17C300}"/>
              </a:ext>
            </a:extLst>
          </p:cNvPr>
          <p:cNvSpPr>
            <a:spLocks noGrp="1"/>
          </p:cNvSpPr>
          <p:nvPr>
            <p:ph idx="1"/>
          </p:nvPr>
        </p:nvSpPr>
        <p:spPr/>
        <p:txBody>
          <a:bodyPr>
            <a:normAutofit/>
          </a:bodyPr>
          <a:lstStyle/>
          <a:p>
            <a:pPr marL="0" indent="0">
              <a:buNone/>
            </a:pPr>
            <a:r>
              <a:rPr lang="en-US" sz="3200" dirty="0"/>
              <a:t>Auto enrollment for 2% of your gross pay each paycheck. However, employees may opt out of this contribution.</a:t>
            </a:r>
          </a:p>
          <a:p>
            <a:pPr marL="1005840" lvl="4" indent="0">
              <a:buNone/>
            </a:pPr>
            <a:r>
              <a:rPr lang="en-US" sz="2000" dirty="0"/>
              <a:t>1.  TCRS Hybrid Plan: Employer already contributing 5% - </a:t>
            </a:r>
          </a:p>
          <a:p>
            <a:pPr marL="1005840" lvl="4" indent="0">
              <a:buNone/>
            </a:pPr>
            <a:r>
              <a:rPr lang="en-US" sz="2000" dirty="0"/>
              <a:t>Funds are invested into your 401(k) plan into the funds of your choice (Mandatory)</a:t>
            </a:r>
          </a:p>
          <a:p>
            <a:pPr marL="1005840" lvl="4" indent="0">
              <a:buNone/>
            </a:pPr>
            <a:r>
              <a:rPr lang="en-US" sz="2000" dirty="0"/>
              <a:t>      </a:t>
            </a:r>
            <a:r>
              <a:rPr lang="en-US" sz="2000" b="1" dirty="0"/>
              <a:t>Plus</a:t>
            </a:r>
            <a:r>
              <a:rPr lang="en-US" sz="2000" dirty="0"/>
              <a:t> Employee 2% (Optional)</a:t>
            </a:r>
          </a:p>
          <a:p>
            <a:pPr marL="1005840" lvl="4" indent="0">
              <a:buNone/>
            </a:pPr>
            <a:endParaRPr lang="en-US" sz="2000" dirty="0"/>
          </a:p>
          <a:p>
            <a:pPr marL="1005840" lvl="4" indent="0">
              <a:buNone/>
            </a:pPr>
            <a:r>
              <a:rPr lang="en-US" sz="2000" dirty="0"/>
              <a:t>2.  ORP Hybrid: Employee 2% (Optional)</a:t>
            </a:r>
          </a:p>
          <a:p>
            <a:endParaRPr lang="en-US" dirty="0"/>
          </a:p>
        </p:txBody>
      </p:sp>
    </p:spTree>
    <p:extLst>
      <p:ext uri="{BB962C8B-B14F-4D97-AF65-F5344CB8AC3E}">
        <p14:creationId xmlns:p14="http://schemas.microsoft.com/office/powerpoint/2010/main" val="40564017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BB7D4-2F29-470A-849E-B12DD1F28E81}"/>
              </a:ext>
            </a:extLst>
          </p:cNvPr>
          <p:cNvSpPr>
            <a:spLocks noGrp="1"/>
          </p:cNvSpPr>
          <p:nvPr>
            <p:ph type="title"/>
          </p:nvPr>
        </p:nvSpPr>
        <p:spPr/>
        <p:txBody>
          <a:bodyPr/>
          <a:lstStyle/>
          <a:p>
            <a:r>
              <a:rPr lang="en-US" dirty="0">
                <a:solidFill>
                  <a:schemeClr val="accent3">
                    <a:lumMod val="75000"/>
                  </a:schemeClr>
                </a:solidFill>
              </a:rPr>
              <a:t>Auto-Enrollment 401(k) Process</a:t>
            </a:r>
          </a:p>
        </p:txBody>
      </p:sp>
      <p:sp>
        <p:nvSpPr>
          <p:cNvPr id="3" name="Content Placeholder 2">
            <a:extLst>
              <a:ext uri="{FF2B5EF4-FFF2-40B4-BE49-F238E27FC236}">
                <a16:creationId xmlns:a16="http://schemas.microsoft.com/office/drawing/2014/main" id="{26C73702-6ACB-4C3F-B533-E266BC67315E}"/>
              </a:ext>
            </a:extLst>
          </p:cNvPr>
          <p:cNvSpPr>
            <a:spLocks noGrp="1"/>
          </p:cNvSpPr>
          <p:nvPr>
            <p:ph idx="1"/>
          </p:nvPr>
        </p:nvSpPr>
        <p:spPr/>
        <p:txBody>
          <a:bodyPr>
            <a:normAutofit/>
          </a:bodyPr>
          <a:lstStyle/>
          <a:p>
            <a:pPr marL="0" indent="0" algn="ctr">
              <a:buNone/>
            </a:pPr>
            <a:r>
              <a:rPr lang="en-US" sz="2000" u="sng" dirty="0"/>
              <a:t>Sample Timeline</a:t>
            </a:r>
          </a:p>
          <a:p>
            <a:r>
              <a:rPr lang="en-US" sz="2000" dirty="0"/>
              <a:t>Day   1: Hire Date</a:t>
            </a:r>
          </a:p>
          <a:p>
            <a:pPr lvl="1"/>
            <a:r>
              <a:rPr lang="en-US" dirty="0"/>
              <a:t>Day 15: Eligibility file sent from UT payroll to Empower Retirement</a:t>
            </a:r>
          </a:p>
          <a:p>
            <a:pPr lvl="1"/>
            <a:r>
              <a:rPr lang="en-US" dirty="0"/>
              <a:t>Day 20: Empower Retirement mails auto-enroll letter with information on the online process to all new hires</a:t>
            </a:r>
          </a:p>
          <a:p>
            <a:pPr marL="285750" indent="-285750">
              <a:buFont typeface="Wingdings" panose="05000000000000000000" pitchFamily="2" charset="2"/>
              <a:buChar char="Ø"/>
            </a:pPr>
            <a:r>
              <a:rPr lang="en-US" sz="2000" b="1" dirty="0"/>
              <a:t>30-Day Window for new hires to opt out </a:t>
            </a:r>
          </a:p>
          <a:p>
            <a:pPr lvl="1"/>
            <a:r>
              <a:rPr lang="en-US" dirty="0"/>
              <a:t>Day 55: Auto-enrollment confirmation letter is sent to new participants of any changes made online</a:t>
            </a:r>
          </a:p>
          <a:p>
            <a:r>
              <a:rPr lang="en-US" sz="2000" dirty="0"/>
              <a:t>Day 60: Participant is auto-enrolled in the Plan if no action was taken during the 30-day window.  First payroll contribution depending on Biweekly or Monthly payroll.</a:t>
            </a:r>
          </a:p>
          <a:p>
            <a:pPr marL="274320" lvl="1" indent="0">
              <a:buNone/>
            </a:pPr>
            <a:endParaRPr lang="en-US" dirty="0"/>
          </a:p>
          <a:p>
            <a:pPr marL="0" indent="0">
              <a:buNone/>
            </a:pPr>
            <a:endParaRPr lang="en-US" dirty="0"/>
          </a:p>
        </p:txBody>
      </p:sp>
    </p:spTree>
    <p:extLst>
      <p:ext uri="{BB962C8B-B14F-4D97-AF65-F5344CB8AC3E}">
        <p14:creationId xmlns:p14="http://schemas.microsoft.com/office/powerpoint/2010/main" val="2389058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AEEBB-69B3-4DCD-A44A-CD82DB9C4590}"/>
              </a:ext>
            </a:extLst>
          </p:cNvPr>
          <p:cNvSpPr>
            <a:spLocks noGrp="1"/>
          </p:cNvSpPr>
          <p:nvPr>
            <p:ph type="title"/>
          </p:nvPr>
        </p:nvSpPr>
        <p:spPr/>
        <p:txBody>
          <a:bodyPr/>
          <a:lstStyle/>
          <a:p>
            <a:r>
              <a:rPr lang="en-US" dirty="0">
                <a:solidFill>
                  <a:schemeClr val="accent3">
                    <a:lumMod val="75000"/>
                  </a:schemeClr>
                </a:solidFill>
              </a:rPr>
              <a:t>401k Opt-Out of the Auto Enrollment </a:t>
            </a:r>
          </a:p>
        </p:txBody>
      </p:sp>
      <p:sp>
        <p:nvSpPr>
          <p:cNvPr id="3" name="Content Placeholder 2">
            <a:extLst>
              <a:ext uri="{FF2B5EF4-FFF2-40B4-BE49-F238E27FC236}">
                <a16:creationId xmlns:a16="http://schemas.microsoft.com/office/drawing/2014/main" id="{A4A2D820-28D5-43A6-8DB2-92008C3ECC90}"/>
              </a:ext>
            </a:extLst>
          </p:cNvPr>
          <p:cNvSpPr>
            <a:spLocks noGrp="1"/>
          </p:cNvSpPr>
          <p:nvPr>
            <p:ph idx="1"/>
          </p:nvPr>
        </p:nvSpPr>
        <p:spPr>
          <a:xfrm>
            <a:off x="1752600" y="1701806"/>
            <a:ext cx="8610600" cy="4165599"/>
          </a:xfrm>
        </p:spPr>
        <p:txBody>
          <a:bodyPr/>
          <a:lstStyle/>
          <a:p>
            <a:pPr marL="0" indent="0">
              <a:buNone/>
            </a:pPr>
            <a:r>
              <a:rPr lang="en-US" dirty="0"/>
              <a:t>30-day window for new hires to opt out of the employee contribution portion (2%). </a:t>
            </a:r>
          </a:p>
          <a:p>
            <a:pPr marL="274320" lvl="1" indent="0">
              <a:buNone/>
            </a:pPr>
            <a:r>
              <a:rPr lang="en-US" dirty="0"/>
              <a:t>Opt-out of the 2% or remain in the plan and choose allocations and </a:t>
            </a:r>
            <a:r>
              <a:rPr lang="en-US" dirty="0" err="1"/>
              <a:t>beneficary</a:t>
            </a:r>
            <a:r>
              <a:rPr lang="en-US" dirty="0"/>
              <a:t>/</a:t>
            </a:r>
            <a:r>
              <a:rPr lang="en-US" dirty="0" err="1"/>
              <a:t>ies</a:t>
            </a:r>
            <a:r>
              <a:rPr lang="en-US" dirty="0"/>
              <a:t>. The default allocation is the Lifecycle fund closest to age 65 for the employee.</a:t>
            </a:r>
          </a:p>
          <a:p>
            <a:pPr marL="339302" indent="-339302"/>
            <a:endParaRPr lang="en-US" dirty="0"/>
          </a:p>
          <a:p>
            <a:pPr marL="0" indent="0">
              <a:buNone/>
            </a:pPr>
            <a:r>
              <a:rPr lang="en-US" dirty="0"/>
              <a:t>90-day permissible withdrawal from date of first payroll received at Empower Retirement Financial</a:t>
            </a:r>
          </a:p>
          <a:p>
            <a:pPr marL="274320" lvl="1" indent="0">
              <a:buNone/>
            </a:pPr>
            <a:r>
              <a:rPr lang="en-US" dirty="0"/>
              <a:t>Employee contributions will be refunded, and a 1099 tax form will be sent to the employee for tax purposes.  There is no IRS penalty for the funds refunded.</a:t>
            </a:r>
          </a:p>
          <a:p>
            <a:endParaRPr lang="en-US" dirty="0"/>
          </a:p>
        </p:txBody>
      </p:sp>
    </p:spTree>
    <p:extLst>
      <p:ext uri="{BB962C8B-B14F-4D97-AF65-F5344CB8AC3E}">
        <p14:creationId xmlns:p14="http://schemas.microsoft.com/office/powerpoint/2010/main" val="13415116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5AD5F-A25C-41A9-B06B-715E74B13E85}"/>
              </a:ext>
            </a:extLst>
          </p:cNvPr>
          <p:cNvSpPr>
            <a:spLocks noGrp="1"/>
          </p:cNvSpPr>
          <p:nvPr>
            <p:ph type="title"/>
          </p:nvPr>
        </p:nvSpPr>
        <p:spPr/>
        <p:txBody>
          <a:bodyPr>
            <a:normAutofit/>
          </a:bodyPr>
          <a:lstStyle/>
          <a:p>
            <a:r>
              <a:rPr lang="en-US" sz="4000" dirty="0">
                <a:solidFill>
                  <a:srgbClr val="F8A716"/>
                </a:solidFill>
                <a:effectLst>
                  <a:outerShdw blurRad="38100" dist="38100" dir="2700000" algn="tl">
                    <a:srgbClr val="000000">
                      <a:alpha val="43137"/>
                    </a:srgbClr>
                  </a:outerShdw>
                </a:effectLst>
              </a:rPr>
              <a:t>FREE MONEY!</a:t>
            </a:r>
            <a:endParaRPr lang="en-US" sz="4000" dirty="0"/>
          </a:p>
        </p:txBody>
      </p:sp>
      <p:sp>
        <p:nvSpPr>
          <p:cNvPr id="3" name="Content Placeholder 2">
            <a:extLst>
              <a:ext uri="{FF2B5EF4-FFF2-40B4-BE49-F238E27FC236}">
                <a16:creationId xmlns:a16="http://schemas.microsoft.com/office/drawing/2014/main" id="{F807DBF7-19C1-414F-9D2A-3610756F3516}"/>
              </a:ext>
            </a:extLst>
          </p:cNvPr>
          <p:cNvSpPr>
            <a:spLocks noGrp="1"/>
          </p:cNvSpPr>
          <p:nvPr>
            <p:ph idx="1"/>
          </p:nvPr>
        </p:nvSpPr>
        <p:spPr>
          <a:xfrm>
            <a:off x="1981200" y="2387602"/>
            <a:ext cx="8229600" cy="4165599"/>
          </a:xfrm>
        </p:spPr>
        <p:txBody>
          <a:bodyPr/>
          <a:lstStyle/>
          <a:p>
            <a:r>
              <a:rPr lang="en-US" dirty="0"/>
              <a:t>If you participate in the 401k plan, the University will </a:t>
            </a:r>
            <a:r>
              <a:rPr lang="en-US" i="1" dirty="0"/>
              <a:t>match contributions up to $50 a month. </a:t>
            </a:r>
            <a:r>
              <a:rPr lang="en-US" dirty="0"/>
              <a:t>Depending upon your salary level,</a:t>
            </a:r>
            <a:r>
              <a:rPr lang="en-US" baseline="0" dirty="0"/>
              <a:t> 2% may not be enough to receive the full $50 per month/$25 per biweekly payroll. At the UT minimum wage of $9.50, 2% is only $15.20 per biweekly pay period. </a:t>
            </a:r>
            <a:r>
              <a:rPr lang="en-US" dirty="0"/>
              <a:t>Y</a:t>
            </a:r>
            <a:r>
              <a:rPr lang="en-US" baseline="0" dirty="0"/>
              <a:t>ou would be leaving money on the table. In this case you would want to log into your account, once you receive your letter from Empower Retirement, and increase the amount to $25 per paycheck to take advantage of the full matching funds. Even if you aren’t changing the contribution amount when you log into Empower Retirement you need to log in to list your beneficiary/</a:t>
            </a:r>
            <a:r>
              <a:rPr lang="en-US" baseline="0" dirty="0" err="1"/>
              <a:t>ies</a:t>
            </a:r>
            <a:r>
              <a:rPr lang="en-US" baseline="0" dirty="0"/>
              <a:t> and maybe change or update the investment allocations.</a:t>
            </a:r>
          </a:p>
          <a:p>
            <a:endParaRPr lang="en-US" baseline="0" dirty="0"/>
          </a:p>
          <a:p>
            <a:r>
              <a:rPr lang="en-US" b="1" baseline="0" dirty="0"/>
              <a:t>WATCH FOR YOUR LETTER IN THE MAIL FROM Empower Retirement!</a:t>
            </a:r>
            <a:endParaRPr lang="en-US" b="1" dirty="0"/>
          </a:p>
          <a:p>
            <a:endParaRPr lang="en-US" dirty="0"/>
          </a:p>
        </p:txBody>
      </p:sp>
      <p:pic>
        <p:nvPicPr>
          <p:cNvPr id="4" name="Picture 2" descr="C:\Documents and Settings\moyera\Local Settings\Temporary Internet Files\Content.IE5\CPZVX8E1\MCj04396000000[1].png">
            <a:extLst>
              <a:ext uri="{FF2B5EF4-FFF2-40B4-BE49-F238E27FC236}">
                <a16:creationId xmlns:a16="http://schemas.microsoft.com/office/drawing/2014/main" id="{20ED68F9-3E04-4874-94FB-03C97458EB30}"/>
              </a:ext>
            </a:extLst>
          </p:cNvPr>
          <p:cNvPicPr>
            <a:picLocks noChangeAspect="1" noChangeArrowheads="1"/>
          </p:cNvPicPr>
          <p:nvPr/>
        </p:nvPicPr>
        <p:blipFill>
          <a:blip r:embed="rId2" cstate="print"/>
          <a:srcRect/>
          <a:stretch>
            <a:fillRect/>
          </a:stretch>
        </p:blipFill>
        <p:spPr bwMode="auto">
          <a:xfrm>
            <a:off x="6096000" y="304800"/>
            <a:ext cx="3505200" cy="2041436"/>
          </a:xfrm>
          <a:prstGeom prst="rect">
            <a:avLst/>
          </a:prstGeom>
          <a:noFill/>
        </p:spPr>
      </p:pic>
    </p:spTree>
    <p:extLst>
      <p:ext uri="{BB962C8B-B14F-4D97-AF65-F5344CB8AC3E}">
        <p14:creationId xmlns:p14="http://schemas.microsoft.com/office/powerpoint/2010/main" val="2342813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lIns="91440" tIns="45720" rIns="91440">
            <a:normAutofit/>
          </a:bodyPr>
          <a:lstStyle/>
          <a:p>
            <a:pPr marL="23177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Resource Materials</a:t>
            </a:r>
          </a:p>
        </p:txBody>
      </p:sp>
      <p:sp>
        <p:nvSpPr>
          <p:cNvPr id="3" name="Content Placeholder 2"/>
          <p:cNvSpPr>
            <a:spLocks noGrp="1"/>
          </p:cNvSpPr>
          <p:nvPr>
            <p:ph idx="1"/>
          </p:nvPr>
        </p:nvSpPr>
        <p:spPr>
          <a:xfrm>
            <a:off x="381000" y="1420818"/>
            <a:ext cx="11125200" cy="4495799"/>
          </a:xfrm>
        </p:spPr>
        <p:txBody>
          <a:bodyPr>
            <a:normAutofit/>
          </a:bodyPr>
          <a:lstStyle/>
          <a:p>
            <a:endParaRPr lang="en-US" dirty="0">
              <a:solidFill>
                <a:schemeClr val="tx1"/>
              </a:solidFill>
            </a:endParaRPr>
          </a:p>
          <a:p>
            <a:endParaRPr lang="en-US" dirty="0"/>
          </a:p>
        </p:txBody>
      </p:sp>
      <p:sp>
        <p:nvSpPr>
          <p:cNvPr id="6" name="Text Box 113">
            <a:extLst>
              <a:ext uri="{FF2B5EF4-FFF2-40B4-BE49-F238E27FC236}">
                <a16:creationId xmlns:a16="http://schemas.microsoft.com/office/drawing/2014/main" id="{0316B706-E6F7-4CCF-A9E3-15039D845FD8}"/>
              </a:ext>
            </a:extLst>
          </p:cNvPr>
          <p:cNvSpPr txBox="1">
            <a:spLocks noChangeArrowheads="1"/>
          </p:cNvSpPr>
          <p:nvPr/>
        </p:nvSpPr>
        <p:spPr bwMode="auto">
          <a:xfrm>
            <a:off x="323537" y="1420818"/>
            <a:ext cx="5874561" cy="840230"/>
          </a:xfrm>
          <a:prstGeom prst="rect">
            <a:avLst/>
          </a:prstGeom>
          <a:solidFill>
            <a:srgbClr val="7E7E82"/>
          </a:solidFill>
          <a:ln>
            <a:noFill/>
          </a:ln>
        </p:spPr>
        <p:txBody>
          <a:bodyPr wrap="square">
            <a:spAutoFit/>
          </a:bodyPr>
          <a:lstStyle>
            <a:lvl1pPr eaLnBrk="0" hangingPunct="0">
              <a:lnSpc>
                <a:spcPct val="90000"/>
              </a:lnSpc>
              <a:spcBef>
                <a:spcPct val="65000"/>
              </a:spcBef>
              <a:buClr>
                <a:schemeClr val="folHlink"/>
              </a:buClr>
              <a:buFont typeface="Wingdings" pitchFamily="2" charset="2"/>
              <a:buChar char="•"/>
              <a:defRPr sz="2200">
                <a:solidFill>
                  <a:schemeClr val="tx1"/>
                </a:solidFill>
                <a:latin typeface="Arial" pitchFamily="34" charset="0"/>
              </a:defRPr>
            </a:lvl1pPr>
            <a:lvl2pPr marL="742950" indent="-285750" eaLnBrk="0" hangingPunct="0">
              <a:lnSpc>
                <a:spcPct val="90000"/>
              </a:lnSpc>
              <a:spcBef>
                <a:spcPct val="30000"/>
              </a:spcBef>
              <a:buClr>
                <a:schemeClr val="folHlink"/>
              </a:buClr>
              <a:buFont typeface="Symbol" pitchFamily="18" charset="2"/>
              <a:buChar char="·"/>
              <a:defRPr sz="2800">
                <a:solidFill>
                  <a:schemeClr val="tx1"/>
                </a:solidFill>
                <a:latin typeface="Arial" pitchFamily="34" charset="0"/>
              </a:defRPr>
            </a:lvl2pPr>
            <a:lvl3pPr marL="1143000" indent="-228600" eaLnBrk="0" hangingPunct="0">
              <a:lnSpc>
                <a:spcPct val="90000"/>
              </a:lnSpc>
              <a:spcBef>
                <a:spcPct val="15000"/>
              </a:spcBef>
              <a:buClr>
                <a:schemeClr val="folHlink"/>
              </a:buClr>
              <a:buChar char="–"/>
              <a:defRPr sz="2400">
                <a:solidFill>
                  <a:schemeClr val="tx1"/>
                </a:solidFill>
                <a:latin typeface="Arial" pitchFamily="34" charset="0"/>
              </a:defRPr>
            </a:lvl3pPr>
            <a:lvl4pPr marL="1600200" indent="-228600" eaLnBrk="0" hangingPunct="0">
              <a:lnSpc>
                <a:spcPct val="90000"/>
              </a:lnSpc>
              <a:spcBef>
                <a:spcPct val="15000"/>
              </a:spcBef>
              <a:buClr>
                <a:schemeClr val="folHlink"/>
              </a:buClr>
              <a:buChar char="»"/>
              <a:defRPr sz="2000">
                <a:solidFill>
                  <a:schemeClr val="tx1"/>
                </a:solidFill>
                <a:latin typeface="Arial" pitchFamily="34" charset="0"/>
              </a:defRPr>
            </a:lvl4pPr>
            <a:lvl5pPr marL="2057400" indent="-228600" eaLnBrk="0" hangingPunct="0">
              <a:lnSpc>
                <a:spcPct val="90000"/>
              </a:lnSpc>
              <a:spcBef>
                <a:spcPct val="15000"/>
              </a:spcBef>
              <a:buClr>
                <a:schemeClr val="folHlink"/>
              </a:buClr>
              <a:buChar char="›"/>
              <a:defRPr sz="2000">
                <a:solidFill>
                  <a:schemeClr val="tx1"/>
                </a:solidFill>
                <a:latin typeface="Arial"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itchFamily="34" charset="0"/>
              </a:defRPr>
            </a:lvl9pPr>
          </a:lstStyle>
          <a:p>
            <a:pPr marL="0" marR="0" lvl="0" indent="0" defTabSz="914400" eaLnBrk="1" fontAlgn="base" latinLnBrk="0" hangingPunct="1">
              <a:lnSpc>
                <a:spcPct val="90000"/>
              </a:lnSpc>
              <a:spcBef>
                <a:spcPct val="50000"/>
              </a:spcBef>
              <a:spcAft>
                <a:spcPct val="0"/>
              </a:spcAft>
              <a:buClrTx/>
              <a:buSzTx/>
              <a:buFontTx/>
              <a:buNone/>
              <a:tabLst/>
              <a:defRPr/>
            </a:pPr>
            <a:r>
              <a:rPr kumimoji="0" lang="en-US" altLang="en-US" sz="1800" b="1" i="0" u="none" strike="noStrike" kern="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For detailed information, refer to the Eligibility and Enrollment Guide</a:t>
            </a:r>
            <a:r>
              <a:rPr kumimoji="0" lang="en-US" altLang="en-US" sz="1800" b="1" i="0" u="none" strike="noStrike" kern="0" cap="none" spc="0" normalizeH="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 (below)</a:t>
            </a:r>
            <a:r>
              <a:rPr kumimoji="0" lang="en-US" altLang="en-US" sz="1800" b="1" i="0" u="none" strike="noStrike" kern="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US" altLang="en-US" sz="1800" b="1" kern="0" dirty="0">
                <a:solidFill>
                  <a:srgbClr val="FFFFFF"/>
                </a:solidFill>
                <a:latin typeface="Open Sans" panose="020B0606030504020204" pitchFamily="34" charset="0"/>
                <a:ea typeface="Open Sans" panose="020B0606030504020204" pitchFamily="34" charset="0"/>
                <a:cs typeface="Open Sans" panose="020B0606030504020204" pitchFamily="34" charset="0"/>
              </a:rPr>
              <a:t>found online under </a:t>
            </a:r>
            <a:r>
              <a:rPr lang="en-US" altLang="en-US" sz="1800" b="1" kern="0" dirty="0">
                <a:solidFill>
                  <a:srgbClr val="FFFFFF"/>
                </a:solidFill>
                <a:latin typeface="Open Sans" panose="020B0606030504020204" pitchFamily="34" charset="0"/>
                <a:ea typeface="Open Sans" panose="020B0606030504020204" pitchFamily="34" charset="0"/>
                <a:cs typeface="Open Sans" panose="020B0606030504020204" pitchFamily="34" charset="0"/>
                <a:hlinkClick r:id="rId3"/>
              </a:rPr>
              <a:t>Publications</a:t>
            </a:r>
            <a:r>
              <a:rPr kumimoji="0" lang="en-US" altLang="en-US" sz="1800" b="1" i="0" u="none" strike="noStrike" kern="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hlinkClick r:id="rId3"/>
              </a:rPr>
              <a:t>.</a:t>
            </a:r>
            <a:endParaRPr kumimoji="0" lang="en-US" altLang="en-US" sz="1800" b="1" i="0" u="none" strike="noStrike" kern="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Text Box 114">
            <a:extLst>
              <a:ext uri="{FF2B5EF4-FFF2-40B4-BE49-F238E27FC236}">
                <a16:creationId xmlns:a16="http://schemas.microsoft.com/office/drawing/2014/main" id="{CE85C8DC-0E58-4CE8-83E7-370C474004D2}"/>
              </a:ext>
            </a:extLst>
          </p:cNvPr>
          <p:cNvSpPr txBox="1">
            <a:spLocks noChangeArrowheads="1"/>
          </p:cNvSpPr>
          <p:nvPr/>
        </p:nvSpPr>
        <p:spPr bwMode="auto">
          <a:xfrm>
            <a:off x="6096000" y="5826280"/>
            <a:ext cx="5638800" cy="840230"/>
          </a:xfrm>
          <a:prstGeom prst="rect">
            <a:avLst/>
          </a:prstGeom>
          <a:solidFill>
            <a:srgbClr val="7E7E82"/>
          </a:solidFill>
          <a:ln>
            <a:noFill/>
          </a:ln>
        </p:spPr>
        <p:txBody>
          <a:bodyPr wrap="square">
            <a:spAutoFit/>
          </a:bodyPr>
          <a:lstStyle>
            <a:lvl1pPr eaLnBrk="0" hangingPunct="0">
              <a:lnSpc>
                <a:spcPct val="90000"/>
              </a:lnSpc>
              <a:spcBef>
                <a:spcPct val="65000"/>
              </a:spcBef>
              <a:buClr>
                <a:schemeClr val="folHlink"/>
              </a:buClr>
              <a:buFont typeface="Wingdings" pitchFamily="2" charset="2"/>
              <a:buChar char="•"/>
              <a:defRPr sz="2200">
                <a:solidFill>
                  <a:schemeClr val="tx1"/>
                </a:solidFill>
                <a:latin typeface="Arial" pitchFamily="34" charset="0"/>
              </a:defRPr>
            </a:lvl1pPr>
            <a:lvl2pPr marL="742950" indent="-285750" eaLnBrk="0" hangingPunct="0">
              <a:lnSpc>
                <a:spcPct val="90000"/>
              </a:lnSpc>
              <a:spcBef>
                <a:spcPct val="30000"/>
              </a:spcBef>
              <a:buClr>
                <a:schemeClr val="folHlink"/>
              </a:buClr>
              <a:buFont typeface="Symbol" pitchFamily="18" charset="2"/>
              <a:buChar char="·"/>
              <a:defRPr sz="2800">
                <a:solidFill>
                  <a:schemeClr val="tx1"/>
                </a:solidFill>
                <a:latin typeface="Arial" pitchFamily="34" charset="0"/>
              </a:defRPr>
            </a:lvl2pPr>
            <a:lvl3pPr marL="1143000" indent="-228600" eaLnBrk="0" hangingPunct="0">
              <a:lnSpc>
                <a:spcPct val="90000"/>
              </a:lnSpc>
              <a:spcBef>
                <a:spcPct val="15000"/>
              </a:spcBef>
              <a:buClr>
                <a:schemeClr val="folHlink"/>
              </a:buClr>
              <a:buChar char="–"/>
              <a:defRPr sz="2400">
                <a:solidFill>
                  <a:schemeClr val="tx1"/>
                </a:solidFill>
                <a:latin typeface="Arial" pitchFamily="34" charset="0"/>
              </a:defRPr>
            </a:lvl3pPr>
            <a:lvl4pPr marL="1600200" indent="-228600" eaLnBrk="0" hangingPunct="0">
              <a:lnSpc>
                <a:spcPct val="90000"/>
              </a:lnSpc>
              <a:spcBef>
                <a:spcPct val="15000"/>
              </a:spcBef>
              <a:buClr>
                <a:schemeClr val="folHlink"/>
              </a:buClr>
              <a:buChar char="»"/>
              <a:defRPr sz="2000">
                <a:solidFill>
                  <a:schemeClr val="tx1"/>
                </a:solidFill>
                <a:latin typeface="Arial" pitchFamily="34" charset="0"/>
              </a:defRPr>
            </a:lvl4pPr>
            <a:lvl5pPr marL="2057400" indent="-228600" eaLnBrk="0" hangingPunct="0">
              <a:lnSpc>
                <a:spcPct val="90000"/>
              </a:lnSpc>
              <a:spcBef>
                <a:spcPct val="15000"/>
              </a:spcBef>
              <a:buClr>
                <a:schemeClr val="folHlink"/>
              </a:buClr>
              <a:buChar char="›"/>
              <a:defRPr sz="2000">
                <a:solidFill>
                  <a:schemeClr val="tx1"/>
                </a:solidFill>
                <a:latin typeface="Arial"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itchFamily="34" charset="0"/>
              </a:defRPr>
            </a:lvl9pPr>
          </a:lstStyle>
          <a:p>
            <a:pPr marL="0" marR="0" lvl="0" indent="0" defTabSz="914400" eaLnBrk="1" fontAlgn="base" latinLnBrk="0" hangingPunct="1">
              <a:lnSpc>
                <a:spcPct val="90000"/>
              </a:lnSpc>
              <a:spcBef>
                <a:spcPct val="50000"/>
              </a:spcBef>
              <a:spcAft>
                <a:spcPct val="0"/>
              </a:spcAft>
              <a:buClrTx/>
              <a:buSzTx/>
              <a:buFontTx/>
              <a:buNone/>
              <a:tabLst/>
              <a:defRPr/>
            </a:pPr>
            <a:r>
              <a:rPr kumimoji="0" lang="en-US" altLang="en-US" sz="1800" b="1" i="0" u="none" strike="noStrike" kern="0" cap="none" spc="0" normalizeH="0" baseline="0" noProof="0" dirty="0">
                <a:ln>
                  <a:noFill/>
                </a:ln>
                <a:solidFill>
                  <a:schemeClr val="bg1"/>
                </a:solidFill>
                <a:effectLst/>
                <a:highlight>
                  <a:srgbClr val="7E7E82"/>
                </a:highlight>
                <a:uLnTx/>
                <a:uFillTx/>
                <a:latin typeface="Open Sans" panose="020B0606030504020204" pitchFamily="34" charset="0"/>
                <a:ea typeface="Open Sans" panose="020B0606030504020204" pitchFamily="34" charset="0"/>
                <a:cs typeface="Open Sans" panose="020B0606030504020204" pitchFamily="34" charset="0"/>
              </a:rPr>
              <a:t>You’ll also </a:t>
            </a:r>
            <a:r>
              <a:rPr lang="en-US" altLang="en-US" sz="1800" b="1" kern="0" dirty="0">
                <a:solidFill>
                  <a:schemeClr val="bg1"/>
                </a:solidFill>
                <a:highlight>
                  <a:srgbClr val="7E7E82"/>
                </a:highlight>
                <a:latin typeface="Open Sans" panose="020B0606030504020204" pitchFamily="34" charset="0"/>
                <a:ea typeface="Open Sans" panose="020B0606030504020204" pitchFamily="34" charset="0"/>
                <a:cs typeface="Open Sans" panose="020B0606030504020204" pitchFamily="34" charset="0"/>
              </a:rPr>
              <a:t>get</a:t>
            </a:r>
            <a:r>
              <a:rPr kumimoji="0" lang="en-US" altLang="en-US" sz="1800" b="1" i="0" u="none" strike="noStrike" kern="0" cap="none" spc="0" normalizeH="0" baseline="0" noProof="0" dirty="0">
                <a:ln>
                  <a:noFill/>
                </a:ln>
                <a:solidFill>
                  <a:schemeClr val="bg1"/>
                </a:solidFill>
                <a:effectLst/>
                <a:highlight>
                  <a:srgbClr val="7E7E82"/>
                </a:highlight>
                <a:uLnTx/>
                <a:uFillTx/>
                <a:latin typeface="Open Sans" panose="020B0606030504020204" pitchFamily="34" charset="0"/>
                <a:ea typeface="Open Sans" panose="020B0606030504020204" pitchFamily="34" charset="0"/>
                <a:cs typeface="Open Sans" panose="020B0606030504020204" pitchFamily="34" charset="0"/>
              </a:rPr>
              <a:t> an Employee Checklist </a:t>
            </a:r>
            <a:r>
              <a:rPr lang="en-US" altLang="en-US" sz="1800" b="1" kern="0" dirty="0">
                <a:solidFill>
                  <a:schemeClr val="bg1"/>
                </a:solidFill>
                <a:highlight>
                  <a:srgbClr val="7E7E82"/>
                </a:highlight>
                <a:latin typeface="Open Sans" panose="020B0606030504020204" pitchFamily="34" charset="0"/>
                <a:ea typeface="Open Sans" panose="020B0606030504020204" pitchFamily="34" charset="0"/>
                <a:cs typeface="Open Sans" panose="020B0606030504020204" pitchFamily="34" charset="0"/>
              </a:rPr>
              <a:t> (above) </a:t>
            </a:r>
            <a:r>
              <a:rPr kumimoji="0" lang="en-US" altLang="en-US" sz="1800" b="1" i="0" u="none" strike="noStrike" kern="0" cap="none" spc="0" normalizeH="0" baseline="0" noProof="0" dirty="0">
                <a:ln>
                  <a:noFill/>
                </a:ln>
                <a:solidFill>
                  <a:schemeClr val="bg1"/>
                </a:solidFill>
                <a:effectLst/>
                <a:highlight>
                  <a:srgbClr val="7E7E82"/>
                </a:highlight>
                <a:uLnTx/>
                <a:uFillTx/>
                <a:latin typeface="Open Sans" panose="020B0606030504020204" pitchFamily="34" charset="0"/>
                <a:ea typeface="Open Sans" panose="020B0606030504020204" pitchFamily="34" charset="0"/>
                <a:cs typeface="Open Sans" panose="020B0606030504020204" pitchFamily="34" charset="0"/>
              </a:rPr>
              <a:t>to confirm that you have been informed of important benefits information.</a:t>
            </a:r>
          </a:p>
        </p:txBody>
      </p:sp>
      <p:pic>
        <p:nvPicPr>
          <p:cNvPr id="8" name="Picture 7" descr="Text&#10;&#10;Description automatically generated">
            <a:extLst>
              <a:ext uri="{FF2B5EF4-FFF2-40B4-BE49-F238E27FC236}">
                <a16:creationId xmlns:a16="http://schemas.microsoft.com/office/drawing/2014/main" id="{F8A9C089-9EDD-4F63-8961-48A7C870BC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9301" y="1371600"/>
            <a:ext cx="3150099" cy="4076699"/>
          </a:xfrm>
          <a:prstGeom prst="rect">
            <a:avLst/>
          </a:prstGeom>
        </p:spPr>
      </p:pic>
      <p:pic>
        <p:nvPicPr>
          <p:cNvPr id="10" name="Picture 9" descr="Text, letter&#10;&#10;Description automatically generated">
            <a:extLst>
              <a:ext uri="{FF2B5EF4-FFF2-40B4-BE49-F238E27FC236}">
                <a16:creationId xmlns:a16="http://schemas.microsoft.com/office/drawing/2014/main" id="{D0B612B3-625A-40FE-B345-267D21665F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1317" y="2355986"/>
            <a:ext cx="3320422" cy="4297017"/>
          </a:xfrm>
          <a:prstGeom prst="rect">
            <a:avLst/>
          </a:prstGeom>
        </p:spPr>
      </p:pic>
    </p:spTree>
    <p:extLst>
      <p:ext uri="{BB962C8B-B14F-4D97-AF65-F5344CB8AC3E}">
        <p14:creationId xmlns:p14="http://schemas.microsoft.com/office/powerpoint/2010/main" val="22826105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B99ED-AECA-4065-9DA7-9F908C6FE88A}"/>
              </a:ext>
            </a:extLst>
          </p:cNvPr>
          <p:cNvSpPr>
            <a:spLocks noGrp="1"/>
          </p:cNvSpPr>
          <p:nvPr>
            <p:ph type="title"/>
          </p:nvPr>
        </p:nvSpPr>
        <p:spPr/>
        <p:txBody>
          <a:bodyPr/>
          <a:lstStyle/>
          <a:p>
            <a:r>
              <a:rPr lang="en-US" dirty="0">
                <a:solidFill>
                  <a:schemeClr val="accent3">
                    <a:lumMod val="75000"/>
                  </a:schemeClr>
                </a:solidFill>
                <a:effectLst>
                  <a:outerShdw blurRad="38100" dist="38100" dir="2700000" algn="tl">
                    <a:srgbClr val="000000">
                      <a:alpha val="43137"/>
                    </a:srgbClr>
                  </a:outerShdw>
                </a:effectLst>
                <a:latin typeface="Rockwell"/>
              </a:rPr>
              <a:t>401(k) &amp; 401(k) ROTH</a:t>
            </a:r>
            <a:endParaRPr lang="en-US" dirty="0">
              <a:solidFill>
                <a:schemeClr val="accent3">
                  <a:lumMod val="75000"/>
                </a:schemeClr>
              </a:solidFill>
            </a:endParaRPr>
          </a:p>
        </p:txBody>
      </p:sp>
      <p:sp>
        <p:nvSpPr>
          <p:cNvPr id="3" name="Content Placeholder 2">
            <a:extLst>
              <a:ext uri="{FF2B5EF4-FFF2-40B4-BE49-F238E27FC236}">
                <a16:creationId xmlns:a16="http://schemas.microsoft.com/office/drawing/2014/main" id="{EECA05E3-AE98-4FB6-BA57-64B6E1163CA9}"/>
              </a:ext>
            </a:extLst>
          </p:cNvPr>
          <p:cNvSpPr>
            <a:spLocks noGrp="1"/>
          </p:cNvSpPr>
          <p:nvPr>
            <p:ph idx="1"/>
          </p:nvPr>
        </p:nvSpPr>
        <p:spPr>
          <a:xfrm>
            <a:off x="1752600" y="1701806"/>
            <a:ext cx="8458200" cy="4165599"/>
          </a:xfrm>
        </p:spPr>
        <p:txBody>
          <a:bodyPr/>
          <a:lstStyle/>
          <a:p>
            <a:pPr>
              <a:lnSpc>
                <a:spcPct val="120000"/>
              </a:lnSpc>
              <a:buNone/>
              <a:defRPr/>
            </a:pPr>
            <a:r>
              <a:rPr lang="en-US" b="1" dirty="0"/>
              <a:t>Employees contribution of $50 per month</a:t>
            </a:r>
          </a:p>
          <a:p>
            <a:pPr marL="0" indent="0">
              <a:lnSpc>
                <a:spcPct val="120000"/>
              </a:lnSpc>
              <a:buNone/>
              <a:defRPr/>
            </a:pPr>
            <a:r>
              <a:rPr lang="en-US" b="1" dirty="0"/>
              <a:t>	</a:t>
            </a:r>
            <a:r>
              <a:rPr lang="en-US" b="1" dirty="0">
                <a:solidFill>
                  <a:schemeClr val="accent1"/>
                </a:solidFill>
              </a:rPr>
              <a:t>$ 600 per year which is $12,000 in 20 years</a:t>
            </a:r>
          </a:p>
          <a:p>
            <a:pPr>
              <a:lnSpc>
                <a:spcPct val="120000"/>
              </a:lnSpc>
              <a:buNone/>
              <a:defRPr/>
            </a:pPr>
            <a:endParaRPr lang="en-US" dirty="0"/>
          </a:p>
          <a:p>
            <a:pPr marL="0" indent="0">
              <a:lnSpc>
                <a:spcPct val="120000"/>
              </a:lnSpc>
              <a:buNone/>
              <a:defRPr/>
            </a:pPr>
            <a:r>
              <a:rPr lang="en-US" b="1" dirty="0"/>
              <a:t>Plus the university's matching contributions doubles your money instantly!</a:t>
            </a:r>
          </a:p>
          <a:p>
            <a:pPr marL="0" indent="0">
              <a:lnSpc>
                <a:spcPct val="120000"/>
              </a:lnSpc>
              <a:buNone/>
              <a:defRPr/>
            </a:pPr>
            <a:r>
              <a:rPr lang="en-US" b="1" dirty="0"/>
              <a:t>	</a:t>
            </a:r>
            <a:r>
              <a:rPr lang="en-US" b="1" dirty="0">
                <a:solidFill>
                  <a:schemeClr val="accent1"/>
                </a:solidFill>
              </a:rPr>
              <a:t>$ 1,200 total per year which is $24,000 in 20 years</a:t>
            </a:r>
          </a:p>
          <a:p>
            <a:pPr marL="0" indent="0">
              <a:lnSpc>
                <a:spcPct val="120000"/>
              </a:lnSpc>
              <a:buClr>
                <a:schemeClr val="tx1"/>
              </a:buClr>
              <a:buNone/>
              <a:defRPr/>
            </a:pPr>
            <a:endParaRPr lang="en-US" dirty="0"/>
          </a:p>
          <a:p>
            <a:pPr marL="0" indent="0">
              <a:lnSpc>
                <a:spcPct val="120000"/>
              </a:lnSpc>
              <a:buClr>
                <a:schemeClr val="tx1"/>
              </a:buClr>
              <a:buNone/>
              <a:defRPr/>
            </a:pPr>
            <a:r>
              <a:rPr lang="en-US" b="1" dirty="0"/>
              <a:t>Plus the growth over the years… </a:t>
            </a:r>
            <a:r>
              <a:rPr lang="en-US" b="1" dirty="0">
                <a:solidFill>
                  <a:schemeClr val="accent1"/>
                </a:solidFill>
              </a:rPr>
              <a:t>$$$</a:t>
            </a:r>
          </a:p>
          <a:p>
            <a:endParaRPr lang="en-US" dirty="0"/>
          </a:p>
        </p:txBody>
      </p:sp>
    </p:spTree>
    <p:extLst>
      <p:ext uri="{BB962C8B-B14F-4D97-AF65-F5344CB8AC3E}">
        <p14:creationId xmlns:p14="http://schemas.microsoft.com/office/powerpoint/2010/main" val="20331957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73DC-FC0F-4FE0-AF9B-EFF1E8F1F9FB}"/>
              </a:ext>
            </a:extLst>
          </p:cNvPr>
          <p:cNvSpPr>
            <a:spLocks noGrp="1"/>
          </p:cNvSpPr>
          <p:nvPr>
            <p:ph type="title"/>
          </p:nvPr>
        </p:nvSpPr>
        <p:spPr/>
        <p:txBody>
          <a:bodyPr/>
          <a:lstStyle/>
          <a:p>
            <a:r>
              <a:rPr lang="en-US" dirty="0">
                <a:solidFill>
                  <a:schemeClr val="accent3">
                    <a:lumMod val="75000"/>
                  </a:schemeClr>
                </a:solidFill>
                <a:effectLst>
                  <a:outerShdw blurRad="38100" dist="38100" dir="2700000" algn="tl">
                    <a:srgbClr val="000000">
                      <a:alpha val="43137"/>
                    </a:srgbClr>
                  </a:outerShdw>
                </a:effectLst>
                <a:latin typeface="Rockwell"/>
              </a:rPr>
              <a:t>401(k) &amp; 401(k) ROTH</a:t>
            </a:r>
            <a:endParaRPr lang="en-US" dirty="0">
              <a:solidFill>
                <a:schemeClr val="accent3">
                  <a:lumMod val="75000"/>
                </a:schemeClr>
              </a:solidFill>
            </a:endParaRPr>
          </a:p>
        </p:txBody>
      </p:sp>
      <p:sp>
        <p:nvSpPr>
          <p:cNvPr id="3" name="Content Placeholder 2">
            <a:extLst>
              <a:ext uri="{FF2B5EF4-FFF2-40B4-BE49-F238E27FC236}">
                <a16:creationId xmlns:a16="http://schemas.microsoft.com/office/drawing/2014/main" id="{925610E7-2C3B-46BE-A6E0-3E3AAEE686FA}"/>
              </a:ext>
            </a:extLst>
          </p:cNvPr>
          <p:cNvSpPr>
            <a:spLocks noGrp="1"/>
          </p:cNvSpPr>
          <p:nvPr>
            <p:ph idx="1"/>
          </p:nvPr>
        </p:nvSpPr>
        <p:spPr/>
        <p:txBody>
          <a:bodyPr>
            <a:normAutofit/>
          </a:bodyPr>
          <a:lstStyle/>
          <a:p>
            <a:pPr marL="0" indent="0" algn="ctr">
              <a:spcBef>
                <a:spcPct val="0"/>
              </a:spcBef>
              <a:buNone/>
            </a:pPr>
            <a:r>
              <a:rPr lang="en-US" dirty="0"/>
              <a:t>TRADITIONAL VS. ROTH 401K</a:t>
            </a:r>
          </a:p>
          <a:p>
            <a:pPr>
              <a:spcBef>
                <a:spcPct val="0"/>
              </a:spcBef>
            </a:pPr>
            <a:endParaRPr lang="en-US" dirty="0"/>
          </a:p>
          <a:p>
            <a:pPr>
              <a:spcBef>
                <a:spcPct val="0"/>
              </a:spcBef>
            </a:pPr>
            <a:endParaRPr lang="en-US" dirty="0"/>
          </a:p>
          <a:p>
            <a:pPr>
              <a:spcBef>
                <a:spcPct val="0"/>
              </a:spcBef>
            </a:pPr>
            <a:endParaRPr lang="en-US" dirty="0"/>
          </a:p>
          <a:p>
            <a:pPr>
              <a:spcBef>
                <a:spcPct val="0"/>
              </a:spcBef>
            </a:pPr>
            <a:endParaRPr lang="en-US" dirty="0"/>
          </a:p>
          <a:p>
            <a:pPr>
              <a:spcBef>
                <a:spcPct val="0"/>
              </a:spcBef>
            </a:pPr>
            <a:endParaRPr lang="en-US" dirty="0"/>
          </a:p>
          <a:p>
            <a:pPr eaLnBrk="0" fontAlgn="base" hangingPunct="0">
              <a:spcBef>
                <a:spcPct val="50000"/>
              </a:spcBef>
              <a:spcAft>
                <a:spcPct val="0"/>
              </a:spcAft>
              <a:buClr>
                <a:srgbClr val="F07F09"/>
              </a:buClr>
            </a:pPr>
            <a:r>
              <a:rPr lang="en-US" dirty="0">
                <a:solidFill>
                  <a:prstClr val="black"/>
                </a:solidFill>
              </a:rPr>
              <a:t>Both plans are through Empower Retirement and have the same investment options.</a:t>
            </a:r>
          </a:p>
          <a:p>
            <a:pPr eaLnBrk="0" fontAlgn="base" hangingPunct="0">
              <a:spcBef>
                <a:spcPct val="50000"/>
              </a:spcBef>
              <a:spcAft>
                <a:spcPct val="0"/>
              </a:spcAft>
              <a:buClr>
                <a:srgbClr val="F07F09"/>
              </a:buClr>
            </a:pPr>
            <a:r>
              <a:rPr lang="en-US" dirty="0">
                <a:solidFill>
                  <a:prstClr val="black"/>
                </a:solidFill>
              </a:rPr>
              <a:t>Participate in one or both…No matter which plan you choose; the university’s contribution will go into the Traditional 401K</a:t>
            </a:r>
            <a:r>
              <a:rPr lang="en-US" dirty="0">
                <a:solidFill>
                  <a:prstClr val="black"/>
                </a:solidFill>
                <a:latin typeface="Calibri" pitchFamily="34" charset="0"/>
              </a:rPr>
              <a:t>.</a:t>
            </a:r>
          </a:p>
          <a:p>
            <a:endParaRPr lang="en-US" dirty="0"/>
          </a:p>
        </p:txBody>
      </p:sp>
      <p:graphicFrame>
        <p:nvGraphicFramePr>
          <p:cNvPr id="4" name="Table 4">
            <a:extLst>
              <a:ext uri="{FF2B5EF4-FFF2-40B4-BE49-F238E27FC236}">
                <a16:creationId xmlns:a16="http://schemas.microsoft.com/office/drawing/2014/main" id="{B213A0D4-9EC0-418B-B6DA-46609BFBCD97}"/>
              </a:ext>
            </a:extLst>
          </p:cNvPr>
          <p:cNvGraphicFramePr>
            <a:graphicFrameLocks noGrp="1"/>
          </p:cNvGraphicFramePr>
          <p:nvPr/>
        </p:nvGraphicFramePr>
        <p:xfrm>
          <a:off x="2819400" y="2209800"/>
          <a:ext cx="6096000"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136538255"/>
                    </a:ext>
                  </a:extLst>
                </a:gridCol>
                <a:gridCol w="3048000">
                  <a:extLst>
                    <a:ext uri="{9D8B030D-6E8A-4147-A177-3AD203B41FA5}">
                      <a16:colId xmlns:a16="http://schemas.microsoft.com/office/drawing/2014/main" val="1803664878"/>
                    </a:ext>
                  </a:extLst>
                </a:gridCol>
              </a:tblGrid>
              <a:tr h="370840">
                <a:tc>
                  <a:txBody>
                    <a:bodyPr/>
                    <a:lstStyle/>
                    <a:p>
                      <a:pPr algn="ctr"/>
                      <a:r>
                        <a:rPr lang="en-US" dirty="0"/>
                        <a:t>Traditional</a:t>
                      </a:r>
                    </a:p>
                  </a:txBody>
                  <a:tcPr/>
                </a:tc>
                <a:tc>
                  <a:txBody>
                    <a:bodyPr/>
                    <a:lstStyle/>
                    <a:p>
                      <a:pPr algn="ctr"/>
                      <a:r>
                        <a:rPr lang="en-US" dirty="0"/>
                        <a:t>ROTH</a:t>
                      </a:r>
                    </a:p>
                  </a:txBody>
                  <a:tcPr/>
                </a:tc>
                <a:extLst>
                  <a:ext uri="{0D108BD9-81ED-4DB2-BD59-A6C34878D82A}">
                    <a16:rowId xmlns:a16="http://schemas.microsoft.com/office/drawing/2014/main" val="2116365759"/>
                  </a:ext>
                </a:extLst>
              </a:tr>
              <a:tr h="370840">
                <a:tc>
                  <a:txBody>
                    <a:bodyPr/>
                    <a:lstStyle/>
                    <a:p>
                      <a:r>
                        <a:rPr lang="en-US" dirty="0"/>
                        <a:t>Pre-tax contributions</a:t>
                      </a:r>
                    </a:p>
                  </a:txBody>
                  <a:tcPr/>
                </a:tc>
                <a:tc>
                  <a:txBody>
                    <a:bodyPr/>
                    <a:lstStyle/>
                    <a:p>
                      <a:r>
                        <a:rPr lang="en-US" dirty="0"/>
                        <a:t>Post-tax contributions</a:t>
                      </a:r>
                    </a:p>
                  </a:txBody>
                  <a:tcPr/>
                </a:tc>
                <a:extLst>
                  <a:ext uri="{0D108BD9-81ED-4DB2-BD59-A6C34878D82A}">
                    <a16:rowId xmlns:a16="http://schemas.microsoft.com/office/drawing/2014/main" val="3128892172"/>
                  </a:ext>
                </a:extLst>
              </a:tr>
              <a:tr h="370840">
                <a:tc>
                  <a:txBody>
                    <a:bodyPr/>
                    <a:lstStyle/>
                    <a:p>
                      <a:r>
                        <a:rPr lang="en-US" dirty="0"/>
                        <a:t>Pay taxes upon withdrawal</a:t>
                      </a:r>
                    </a:p>
                  </a:txBody>
                  <a:tcPr/>
                </a:tc>
                <a:tc>
                  <a:txBody>
                    <a:bodyPr/>
                    <a:lstStyle/>
                    <a:p>
                      <a:r>
                        <a:rPr lang="en-US" dirty="0"/>
                        <a:t>Tax-free growth</a:t>
                      </a:r>
                    </a:p>
                  </a:txBody>
                  <a:tcPr/>
                </a:tc>
                <a:extLst>
                  <a:ext uri="{0D108BD9-81ED-4DB2-BD59-A6C34878D82A}">
                    <a16:rowId xmlns:a16="http://schemas.microsoft.com/office/drawing/2014/main" val="896615167"/>
                  </a:ext>
                </a:extLst>
              </a:tr>
            </a:tbl>
          </a:graphicData>
        </a:graphic>
      </p:graphicFrame>
    </p:spTree>
    <p:extLst>
      <p:ext uri="{BB962C8B-B14F-4D97-AF65-F5344CB8AC3E}">
        <p14:creationId xmlns:p14="http://schemas.microsoft.com/office/powerpoint/2010/main" val="10431764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0353F-76EC-4697-AEAA-9F625BE54E3F}"/>
              </a:ext>
            </a:extLst>
          </p:cNvPr>
          <p:cNvSpPr>
            <a:spLocks noGrp="1"/>
          </p:cNvSpPr>
          <p:nvPr>
            <p:ph type="title"/>
          </p:nvPr>
        </p:nvSpPr>
        <p:spPr/>
        <p:txBody>
          <a:bodyPr/>
          <a:lstStyle/>
          <a:p>
            <a:r>
              <a:rPr lang="en-US" dirty="0">
                <a:solidFill>
                  <a:schemeClr val="accent3">
                    <a:lumMod val="75000"/>
                  </a:schemeClr>
                </a:solidFill>
                <a:effectLst>
                  <a:outerShdw blurRad="38100" dist="38100" dir="2700000" algn="tl">
                    <a:srgbClr val="000000">
                      <a:alpha val="43137"/>
                    </a:srgbClr>
                  </a:outerShdw>
                </a:effectLst>
              </a:rPr>
              <a:t>403(b) PLAN</a:t>
            </a:r>
            <a:endParaRPr lang="en-US" dirty="0">
              <a:solidFill>
                <a:schemeClr val="accent3">
                  <a:lumMod val="75000"/>
                </a:schemeClr>
              </a:solidFill>
            </a:endParaRPr>
          </a:p>
        </p:txBody>
      </p:sp>
      <p:sp>
        <p:nvSpPr>
          <p:cNvPr id="3" name="Content Placeholder 2">
            <a:extLst>
              <a:ext uri="{FF2B5EF4-FFF2-40B4-BE49-F238E27FC236}">
                <a16:creationId xmlns:a16="http://schemas.microsoft.com/office/drawing/2014/main" id="{5205BE22-B9B5-4F29-A56E-0E781B5A4DD8}"/>
              </a:ext>
            </a:extLst>
          </p:cNvPr>
          <p:cNvSpPr>
            <a:spLocks noGrp="1"/>
          </p:cNvSpPr>
          <p:nvPr>
            <p:ph idx="1"/>
          </p:nvPr>
        </p:nvSpPr>
        <p:spPr/>
        <p:txBody>
          <a:bodyPr/>
          <a:lstStyle/>
          <a:p>
            <a:r>
              <a:rPr lang="en-US" dirty="0">
                <a:solidFill>
                  <a:schemeClr val="accent5">
                    <a:lumMod val="75000"/>
                  </a:schemeClr>
                </a:solidFill>
              </a:rPr>
              <a:t>5 Companies to choose from: </a:t>
            </a:r>
          </a:p>
          <a:p>
            <a:pPr marL="0" indent="0" algn="ctr">
              <a:buNone/>
            </a:pPr>
            <a:r>
              <a:rPr lang="en-US" dirty="0">
                <a:solidFill>
                  <a:schemeClr val="accent5">
                    <a:lumMod val="75000"/>
                  </a:schemeClr>
                </a:solidFill>
              </a:rPr>
              <a:t>Ameriprise Financial, Fidelity Retirement, TIAA-CREF, AIG/VALIC, and VOYA </a:t>
            </a:r>
          </a:p>
          <a:p>
            <a:pPr marL="0" indent="0">
              <a:spcBef>
                <a:spcPts val="0"/>
              </a:spcBef>
              <a:buClrTx/>
              <a:buNone/>
              <a:defRPr/>
            </a:pPr>
            <a:endParaRPr lang="en-US" dirty="0">
              <a:solidFill>
                <a:schemeClr val="accent5">
                  <a:lumMod val="75000"/>
                </a:schemeClr>
              </a:solidFill>
              <a:cs typeface="+mn-cs"/>
            </a:endParaRPr>
          </a:p>
          <a:p>
            <a:pPr marL="0" indent="0">
              <a:spcBef>
                <a:spcPts val="0"/>
              </a:spcBef>
              <a:buClrTx/>
              <a:buNone/>
              <a:defRPr/>
            </a:pPr>
            <a:endParaRPr lang="en-US" dirty="0">
              <a:solidFill>
                <a:schemeClr val="accent5">
                  <a:lumMod val="75000"/>
                </a:schemeClr>
              </a:solidFill>
              <a:cs typeface="+mn-cs"/>
            </a:endParaRPr>
          </a:p>
          <a:p>
            <a:pPr marL="0" indent="0">
              <a:spcBef>
                <a:spcPts val="0"/>
              </a:spcBef>
              <a:buClrTx/>
              <a:buNone/>
              <a:defRPr/>
            </a:pPr>
            <a:r>
              <a:rPr lang="en-US" dirty="0">
                <a:solidFill>
                  <a:schemeClr val="accent5">
                    <a:lumMod val="75000"/>
                  </a:schemeClr>
                </a:solidFill>
                <a:cs typeface="+mn-cs"/>
              </a:rPr>
              <a:t>To enroll in a 403(b) Plan, the following is required: </a:t>
            </a:r>
          </a:p>
          <a:p>
            <a:pPr marL="0" indent="0">
              <a:spcBef>
                <a:spcPts val="0"/>
              </a:spcBef>
              <a:buClrTx/>
              <a:buNone/>
              <a:defRPr/>
            </a:pPr>
            <a:r>
              <a:rPr lang="en-US" dirty="0">
                <a:solidFill>
                  <a:schemeClr val="accent5">
                    <a:lumMod val="75000"/>
                  </a:schemeClr>
                </a:solidFill>
                <a:cs typeface="+mn-cs"/>
              </a:rPr>
              <a:t>	</a:t>
            </a:r>
          </a:p>
          <a:p>
            <a:pPr>
              <a:spcBef>
                <a:spcPts val="0"/>
              </a:spcBef>
              <a:buClrTx/>
              <a:buFont typeface="+mj-lt"/>
              <a:buAutoNum type="arabicPeriod"/>
              <a:defRPr/>
            </a:pPr>
            <a:r>
              <a:rPr lang="en-US" dirty="0">
                <a:solidFill>
                  <a:schemeClr val="accent5">
                    <a:lumMod val="75000"/>
                  </a:schemeClr>
                </a:solidFill>
                <a:cs typeface="+mn-cs"/>
              </a:rPr>
              <a:t>Application from Company (or companies) you choose</a:t>
            </a:r>
          </a:p>
          <a:p>
            <a:pPr>
              <a:spcBef>
                <a:spcPts val="0"/>
              </a:spcBef>
              <a:buClrTx/>
              <a:buFont typeface="+mj-lt"/>
              <a:buAutoNum type="arabicPeriod"/>
              <a:defRPr/>
            </a:pPr>
            <a:r>
              <a:rPr lang="en-US" dirty="0">
                <a:solidFill>
                  <a:schemeClr val="accent5">
                    <a:lumMod val="75000"/>
                  </a:schemeClr>
                </a:solidFill>
                <a:cs typeface="+mn-cs"/>
              </a:rPr>
              <a:t> UT 403(b) Enrollment/Salary </a:t>
            </a:r>
            <a:r>
              <a:rPr lang="en-US" sz="1600" dirty="0">
                <a:solidFill>
                  <a:schemeClr val="accent5">
                    <a:lumMod val="75000"/>
                  </a:schemeClr>
                </a:solidFill>
                <a:cs typeface="+mn-cs"/>
              </a:rPr>
              <a:t>Reduction Form</a:t>
            </a:r>
          </a:p>
          <a:p>
            <a:pPr marL="0" indent="0">
              <a:spcBef>
                <a:spcPts val="0"/>
              </a:spcBef>
              <a:buClrTx/>
              <a:buNone/>
              <a:defRPr/>
            </a:pPr>
            <a:endParaRPr lang="en-US" sz="1600" dirty="0">
              <a:solidFill>
                <a:schemeClr val="accent5">
                  <a:lumMod val="75000"/>
                </a:schemeClr>
              </a:solidFill>
              <a:cs typeface="+mn-cs"/>
            </a:endParaRPr>
          </a:p>
          <a:p>
            <a:pPr marL="0" indent="0">
              <a:spcBef>
                <a:spcPts val="0"/>
              </a:spcBef>
              <a:buClrTx/>
              <a:buNone/>
              <a:defRPr/>
            </a:pPr>
            <a:r>
              <a:rPr lang="en-US" sz="1600" dirty="0">
                <a:solidFill>
                  <a:schemeClr val="accent5">
                    <a:lumMod val="75000"/>
                  </a:schemeClr>
                </a:solidFill>
                <a:cs typeface="+mn-cs"/>
              </a:rPr>
              <a:t>For more information, contact Pam Ledford in the UTSI Human </a:t>
            </a:r>
            <a:r>
              <a:rPr lang="en-US" sz="1600" dirty="0" err="1">
                <a:solidFill>
                  <a:schemeClr val="accent5">
                    <a:lumMod val="75000"/>
                  </a:schemeClr>
                </a:solidFill>
                <a:cs typeface="+mn-cs"/>
              </a:rPr>
              <a:t>Resources</a:t>
            </a:r>
            <a:r>
              <a:rPr lang="en-US" sz="1600" dirty="0">
                <a:solidFill>
                  <a:schemeClr val="accent5">
                    <a:lumMod val="75000"/>
                  </a:schemeClr>
                </a:solidFill>
                <a:cs typeface="+mn-cs"/>
              </a:rPr>
              <a:t> office by emailing </a:t>
            </a:r>
            <a:r>
              <a:rPr lang="en-US" sz="1600" dirty="0">
                <a:solidFill>
                  <a:schemeClr val="accent5">
                    <a:lumMod val="75000"/>
                  </a:schemeClr>
                </a:solidFill>
                <a:cs typeface="+mn-cs"/>
                <a:hlinkClick r:id="rId2">
                  <a:extLst>
                    <a:ext uri="{A12FA001-AC4F-418D-AE19-62706E023703}">
                      <ahyp:hlinkClr xmlns:ahyp="http://schemas.microsoft.com/office/drawing/2018/hyperlinkcolor" val="tx"/>
                    </a:ext>
                  </a:extLst>
                </a:hlinkClick>
              </a:rPr>
              <a:t>pledford@utsi.edu</a:t>
            </a:r>
            <a:r>
              <a:rPr lang="en-US" sz="1600" dirty="0">
                <a:solidFill>
                  <a:schemeClr val="accent5">
                    <a:lumMod val="75000"/>
                  </a:schemeClr>
                </a:solidFill>
                <a:cs typeface="+mn-cs"/>
              </a:rPr>
              <a:t> or calling 931-393-7504.</a:t>
            </a:r>
            <a:endParaRPr lang="en-US" sz="1400" dirty="0">
              <a:solidFill>
                <a:schemeClr val="accent5">
                  <a:lumMod val="75000"/>
                </a:schemeClr>
              </a:solidFill>
              <a:cs typeface="+mn-cs"/>
            </a:endParaRPr>
          </a:p>
          <a:p>
            <a:endParaRPr lang="en-US" dirty="0"/>
          </a:p>
        </p:txBody>
      </p:sp>
    </p:spTree>
    <p:extLst>
      <p:ext uri="{BB962C8B-B14F-4D97-AF65-F5344CB8AC3E}">
        <p14:creationId xmlns:p14="http://schemas.microsoft.com/office/powerpoint/2010/main" val="14771141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D73CE-53F3-47E1-AB57-DCA22C5A9F65}"/>
              </a:ext>
            </a:extLst>
          </p:cNvPr>
          <p:cNvSpPr>
            <a:spLocks noGrp="1"/>
          </p:cNvSpPr>
          <p:nvPr>
            <p:ph type="title"/>
          </p:nvPr>
        </p:nvSpPr>
        <p:spPr/>
        <p:txBody>
          <a:bodyPr/>
          <a:lstStyle/>
          <a:p>
            <a:r>
              <a:rPr lang="en-US" dirty="0">
                <a:solidFill>
                  <a:schemeClr val="accent3">
                    <a:lumMod val="75000"/>
                  </a:schemeClr>
                </a:solidFill>
              </a:rPr>
              <a:t>STAY WITHIN THE LIMITS . . .</a:t>
            </a:r>
          </a:p>
        </p:txBody>
      </p:sp>
      <p:sp>
        <p:nvSpPr>
          <p:cNvPr id="3" name="Content Placeholder 2">
            <a:extLst>
              <a:ext uri="{FF2B5EF4-FFF2-40B4-BE49-F238E27FC236}">
                <a16:creationId xmlns:a16="http://schemas.microsoft.com/office/drawing/2014/main" id="{8BF44607-0CA5-4DCB-A1F0-64489ADE635F}"/>
              </a:ext>
            </a:extLst>
          </p:cNvPr>
          <p:cNvSpPr>
            <a:spLocks noGrp="1"/>
          </p:cNvSpPr>
          <p:nvPr>
            <p:ph idx="1"/>
          </p:nvPr>
        </p:nvSpPr>
        <p:spPr/>
        <p:txBody>
          <a:bodyPr/>
          <a:lstStyle/>
          <a:p>
            <a:pPr marL="0" indent="0" algn="ctr">
              <a:buNone/>
            </a:pPr>
            <a:r>
              <a:rPr lang="en-US" sz="2000" b="1" dirty="0"/>
              <a:t>The 401(k) and the 403(b) </a:t>
            </a:r>
          </a:p>
          <a:p>
            <a:pPr marL="0" indent="0" algn="ctr">
              <a:buNone/>
            </a:pPr>
            <a:r>
              <a:rPr lang="en-US" sz="2000" b="1" dirty="0"/>
              <a:t>fall under the same limit of…</a:t>
            </a:r>
          </a:p>
          <a:p>
            <a:pPr marL="0" indent="0" algn="ctr">
              <a:buNone/>
            </a:pPr>
            <a:endParaRPr lang="en-US" sz="2000" b="1" dirty="0"/>
          </a:p>
          <a:p>
            <a:pPr marL="0" indent="0" algn="ctr">
              <a:buNone/>
            </a:pPr>
            <a:endParaRPr lang="en-US" sz="2000" b="1" dirty="0"/>
          </a:p>
          <a:p>
            <a:pPr lvl="1"/>
            <a:r>
              <a:rPr lang="en-US" sz="2000" dirty="0"/>
              <a:t>See the UT Retirement Services website for current contribution limits.</a:t>
            </a:r>
          </a:p>
          <a:p>
            <a:pPr lvl="1"/>
            <a:r>
              <a:rPr lang="en-US" sz="2000" dirty="0">
                <a:hlinkClick r:id="rId2"/>
              </a:rPr>
              <a:t>https://payroll.tennessee.edu/retirement/deferred-compensation/</a:t>
            </a:r>
            <a:endParaRPr lang="en-US" sz="2000" dirty="0"/>
          </a:p>
          <a:p>
            <a:pPr lvl="1"/>
            <a:endParaRPr lang="en-US" dirty="0"/>
          </a:p>
        </p:txBody>
      </p:sp>
    </p:spTree>
    <p:extLst>
      <p:ext uri="{BB962C8B-B14F-4D97-AF65-F5344CB8AC3E}">
        <p14:creationId xmlns:p14="http://schemas.microsoft.com/office/powerpoint/2010/main" val="19108706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8E914-3698-4389-B41B-5BFE1A2C3557}"/>
              </a:ext>
            </a:extLst>
          </p:cNvPr>
          <p:cNvSpPr>
            <a:spLocks noGrp="1"/>
          </p:cNvSpPr>
          <p:nvPr>
            <p:ph type="title"/>
          </p:nvPr>
        </p:nvSpPr>
        <p:spPr/>
        <p:txBody>
          <a:bodyPr/>
          <a:lstStyle/>
          <a:p>
            <a:r>
              <a:rPr lang="en-US" dirty="0">
                <a:solidFill>
                  <a:schemeClr val="accent3">
                    <a:lumMod val="75000"/>
                  </a:schemeClr>
                </a:solidFill>
              </a:rPr>
              <a:t>457 PLAN</a:t>
            </a:r>
          </a:p>
        </p:txBody>
      </p:sp>
      <p:sp>
        <p:nvSpPr>
          <p:cNvPr id="3" name="Content Placeholder 2">
            <a:extLst>
              <a:ext uri="{FF2B5EF4-FFF2-40B4-BE49-F238E27FC236}">
                <a16:creationId xmlns:a16="http://schemas.microsoft.com/office/drawing/2014/main" id="{249442CA-A699-4E97-95E0-5B5CD94A9E47}"/>
              </a:ext>
            </a:extLst>
          </p:cNvPr>
          <p:cNvSpPr>
            <a:spLocks noGrp="1"/>
          </p:cNvSpPr>
          <p:nvPr>
            <p:ph idx="1"/>
          </p:nvPr>
        </p:nvSpPr>
        <p:spPr/>
        <p:txBody>
          <a:bodyPr/>
          <a:lstStyle/>
          <a:p>
            <a:r>
              <a:rPr lang="en-US" sz="2800" dirty="0"/>
              <a:t> </a:t>
            </a:r>
            <a:r>
              <a:rPr lang="en-US" sz="2000" dirty="0"/>
              <a:t>Same investment options as 401(k) plans</a:t>
            </a:r>
          </a:p>
          <a:p>
            <a:endParaRPr lang="en-US" sz="2000" dirty="0"/>
          </a:p>
          <a:p>
            <a:pPr marL="0" indent="0">
              <a:buNone/>
            </a:pPr>
            <a:r>
              <a:rPr lang="en-US" sz="2000" dirty="0"/>
              <a:t>	Has its own annual limit. </a:t>
            </a:r>
          </a:p>
          <a:p>
            <a:pPr marL="0" indent="0">
              <a:buNone/>
            </a:pPr>
            <a:r>
              <a:rPr lang="en-US" sz="2000" b="1" dirty="0"/>
              <a:t>	No early withdrawal penalty!</a:t>
            </a:r>
          </a:p>
          <a:p>
            <a:pPr marL="0" indent="0" algn="ctr">
              <a:buNone/>
            </a:pPr>
            <a:endParaRPr lang="en-US" sz="2000" b="1" dirty="0"/>
          </a:p>
          <a:p>
            <a:pPr lvl="1"/>
            <a:r>
              <a:rPr lang="en-US" sz="2000" dirty="0"/>
              <a:t>See the UT Retirement Services website for current contribution limits.</a:t>
            </a:r>
          </a:p>
          <a:p>
            <a:pPr lvl="1"/>
            <a:r>
              <a:rPr lang="en-US" sz="2000" dirty="0">
                <a:hlinkClick r:id="rId2"/>
              </a:rPr>
              <a:t>https://payroll.tennessee.edu/retirement/deferred-compensation/</a:t>
            </a:r>
            <a:endParaRPr lang="en-US" sz="2000" dirty="0"/>
          </a:p>
          <a:p>
            <a:pPr marL="0" indent="0">
              <a:buNone/>
            </a:pPr>
            <a:endParaRPr lang="en-US" sz="2000" dirty="0"/>
          </a:p>
          <a:p>
            <a:endParaRPr lang="en-US" dirty="0"/>
          </a:p>
        </p:txBody>
      </p:sp>
    </p:spTree>
    <p:extLst>
      <p:ext uri="{BB962C8B-B14F-4D97-AF65-F5344CB8AC3E}">
        <p14:creationId xmlns:p14="http://schemas.microsoft.com/office/powerpoint/2010/main" val="17808668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96BE7-BE3C-4068-9E5D-CE052E67029D}"/>
              </a:ext>
            </a:extLst>
          </p:cNvPr>
          <p:cNvSpPr>
            <a:spLocks noGrp="1"/>
          </p:cNvSpPr>
          <p:nvPr>
            <p:ph type="title"/>
          </p:nvPr>
        </p:nvSpPr>
        <p:spPr/>
        <p:txBody>
          <a:bodyPr>
            <a:normAutofit fontScale="90000"/>
          </a:bodyPr>
          <a:lstStyle/>
          <a:p>
            <a:br>
              <a:rPr lang="en-US" dirty="0">
                <a:solidFill>
                  <a:schemeClr val="tx1">
                    <a:lumMod val="85000"/>
                    <a:lumOff val="15000"/>
                  </a:schemeClr>
                </a:solidFill>
                <a:effectLst>
                  <a:outerShdw blurRad="38100" dist="38100" dir="2700000" algn="tl">
                    <a:srgbClr val="000000">
                      <a:alpha val="43137"/>
                    </a:srgbClr>
                  </a:outerShdw>
                </a:effectLst>
                <a:latin typeface="Rockwell"/>
              </a:rPr>
            </a:br>
            <a:r>
              <a:rPr lang="en-US" dirty="0">
                <a:solidFill>
                  <a:schemeClr val="tx1">
                    <a:lumMod val="85000"/>
                    <a:lumOff val="15000"/>
                  </a:schemeClr>
                </a:solidFill>
                <a:effectLst>
                  <a:outerShdw blurRad="38100" dist="38100" dir="2700000" algn="tl">
                    <a:srgbClr val="000000">
                      <a:alpha val="43137"/>
                    </a:srgbClr>
                  </a:outerShdw>
                </a:effectLst>
                <a:latin typeface="Rockwell"/>
              </a:rPr>
              <a:t>FREQUENTLY ASKED QUESTIONS</a:t>
            </a:r>
            <a:br>
              <a:rPr lang="en-US" b="1" dirty="0">
                <a:solidFill>
                  <a:schemeClr val="tx1">
                    <a:lumMod val="85000"/>
                    <a:lumOff val="15000"/>
                  </a:schemeClr>
                </a:solidFill>
                <a:effectLst>
                  <a:outerShdw blurRad="38100" dist="38100" dir="2700000" algn="tl">
                    <a:srgbClr val="000000">
                      <a:alpha val="43137"/>
                    </a:srgbClr>
                  </a:outerShdw>
                </a:effectLst>
                <a:latin typeface="Rockwell"/>
              </a:rPr>
            </a:br>
            <a:endParaRPr lang="en-US"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939FC697-33E1-4317-88C4-CC50F7D174CD}"/>
              </a:ext>
            </a:extLst>
          </p:cNvPr>
          <p:cNvSpPr>
            <a:spLocks noGrp="1"/>
          </p:cNvSpPr>
          <p:nvPr>
            <p:ph idx="1"/>
          </p:nvPr>
        </p:nvSpPr>
        <p:spPr/>
        <p:txBody>
          <a:bodyPr/>
          <a:lstStyle/>
          <a:p>
            <a:pPr marL="457200" indent="-457200">
              <a:buFont typeface="+mj-lt"/>
              <a:buAutoNum type="arabicPeriod"/>
              <a:defRPr/>
            </a:pPr>
            <a:r>
              <a:rPr lang="en-US" b="1" dirty="0"/>
              <a:t>Can you stop deferring at any time?  </a:t>
            </a:r>
            <a:r>
              <a:rPr lang="en-US" dirty="0">
                <a:solidFill>
                  <a:srgbClr val="FF0000"/>
                </a:solidFill>
              </a:rPr>
              <a:t>Yes. Go to your account at retirereadytn.com to start, change, or stop contributions.</a:t>
            </a:r>
            <a:endParaRPr lang="en-US" dirty="0">
              <a:solidFill>
                <a:schemeClr val="accent1"/>
              </a:solidFill>
            </a:endParaRPr>
          </a:p>
          <a:p>
            <a:pPr marL="457200" indent="-457200">
              <a:buFont typeface="+mj-lt"/>
              <a:buAutoNum type="arabicPeriod"/>
              <a:defRPr/>
            </a:pPr>
            <a:r>
              <a:rPr lang="en-US" b="1" dirty="0"/>
              <a:t>If I Opt-Out when first hired, can I rejoin at a later date?  </a:t>
            </a:r>
            <a:r>
              <a:rPr lang="en-US" dirty="0">
                <a:solidFill>
                  <a:srgbClr val="FF0000"/>
                </a:solidFill>
              </a:rPr>
              <a:t>Yes. You can rejoin at any time by accessing your account at retirereadytn.com.</a:t>
            </a:r>
            <a:endParaRPr lang="en-US" dirty="0">
              <a:solidFill>
                <a:schemeClr val="accent1"/>
              </a:solidFill>
            </a:endParaRPr>
          </a:p>
          <a:p>
            <a:pPr marL="457200" indent="-457200">
              <a:buFont typeface="+mj-lt"/>
              <a:buAutoNum type="arabicPeriod"/>
              <a:defRPr/>
            </a:pPr>
            <a:r>
              <a:rPr lang="en-US" b="1" dirty="0"/>
              <a:t>Can you withdraw your money at any time? </a:t>
            </a:r>
            <a:r>
              <a:rPr lang="en-US" dirty="0">
                <a:solidFill>
                  <a:schemeClr val="accent1"/>
                </a:solidFill>
              </a:rPr>
              <a:t> </a:t>
            </a:r>
            <a:r>
              <a:rPr lang="en-US" dirty="0">
                <a:solidFill>
                  <a:srgbClr val="FF0000"/>
                </a:solidFill>
              </a:rPr>
              <a:t>There several withdrawal options available for employees still employed at UT: loans and hardships are available in the 401k; and hardships are available in the 457 for employees still employed. The employee will need to contact Empower Retirement at 1-800-922-7772 for details.</a:t>
            </a:r>
            <a:endParaRPr lang="en-US" b="1" dirty="0"/>
          </a:p>
          <a:p>
            <a:endParaRPr lang="en-US" dirty="0"/>
          </a:p>
        </p:txBody>
      </p:sp>
    </p:spTree>
    <p:extLst>
      <p:ext uri="{BB962C8B-B14F-4D97-AF65-F5344CB8AC3E}">
        <p14:creationId xmlns:p14="http://schemas.microsoft.com/office/powerpoint/2010/main" val="8587272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3046E-B6D0-4685-95CB-78C835863EDA}"/>
              </a:ext>
            </a:extLst>
          </p:cNvPr>
          <p:cNvSpPr>
            <a:spLocks noGrp="1"/>
          </p:cNvSpPr>
          <p:nvPr>
            <p:ph type="title"/>
          </p:nvPr>
        </p:nvSpPr>
        <p:spPr/>
        <p:txBody>
          <a:bodyPr/>
          <a:lstStyle/>
          <a:p>
            <a:r>
              <a:rPr lang="en-US" dirty="0">
                <a:solidFill>
                  <a:schemeClr val="tx1">
                    <a:lumMod val="85000"/>
                    <a:lumOff val="15000"/>
                  </a:schemeClr>
                </a:solidFill>
                <a:effectLst>
                  <a:outerShdw blurRad="38100" dist="38100" dir="2700000" algn="tl">
                    <a:srgbClr val="000000">
                      <a:alpha val="43137"/>
                    </a:srgbClr>
                  </a:outerShdw>
                </a:effectLst>
                <a:latin typeface="Rockwell"/>
              </a:rPr>
              <a:t>FREQUENTLY ASKED QUESTIONS </a:t>
            </a:r>
            <a:r>
              <a:rPr lang="en-US" sz="2400" dirty="0">
                <a:solidFill>
                  <a:schemeClr val="tx1">
                    <a:lumMod val="85000"/>
                    <a:lumOff val="15000"/>
                  </a:schemeClr>
                </a:solidFill>
                <a:effectLst>
                  <a:outerShdw blurRad="38100" dist="38100" dir="2700000" algn="tl">
                    <a:srgbClr val="000000">
                      <a:alpha val="43137"/>
                    </a:srgbClr>
                  </a:outerShdw>
                </a:effectLst>
                <a:latin typeface="Rockwell"/>
              </a:rPr>
              <a:t>cont.</a:t>
            </a:r>
            <a:endParaRPr lang="en-US"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CC55B24B-7248-4F1A-BDA0-7672539EAADC}"/>
              </a:ext>
            </a:extLst>
          </p:cNvPr>
          <p:cNvSpPr>
            <a:spLocks noGrp="1"/>
          </p:cNvSpPr>
          <p:nvPr>
            <p:ph idx="1"/>
          </p:nvPr>
        </p:nvSpPr>
        <p:spPr/>
        <p:txBody>
          <a:bodyPr/>
          <a:lstStyle/>
          <a:p>
            <a:pPr marL="457200" indent="-457200">
              <a:buClr>
                <a:srgbClr val="93A299"/>
              </a:buClr>
              <a:buFont typeface="+mj-lt"/>
              <a:buAutoNum type="arabicPeriod" startAt="4"/>
              <a:defRPr/>
            </a:pPr>
            <a:r>
              <a:rPr lang="en-US" b="1" dirty="0">
                <a:solidFill>
                  <a:schemeClr val="accent5">
                    <a:lumMod val="50000"/>
                  </a:schemeClr>
                </a:solidFill>
              </a:rPr>
              <a:t>Can you transfer your current tax deferred income into UT’s TDI program?  </a:t>
            </a:r>
            <a:r>
              <a:rPr lang="en-US" dirty="0">
                <a:solidFill>
                  <a:srgbClr val="FF0000"/>
                </a:solidFill>
              </a:rPr>
              <a:t>Yes. Contact Empower Retirement (800-922-7772) for a Transfer/Rollover Agreement.</a:t>
            </a:r>
          </a:p>
          <a:p>
            <a:pPr marL="457200" indent="-457200">
              <a:buClr>
                <a:srgbClr val="93A299"/>
              </a:buClr>
              <a:buFont typeface="+mj-lt"/>
              <a:buAutoNum type="arabicPeriod" startAt="4"/>
              <a:defRPr/>
            </a:pPr>
            <a:r>
              <a:rPr lang="en-US" b="1" dirty="0"/>
              <a:t>If I am enrolled in TCRS and leave before I am vested, can I be refunded my contributions to the Pension Plan. </a:t>
            </a:r>
            <a:r>
              <a:rPr lang="en-US" dirty="0">
                <a:solidFill>
                  <a:srgbClr val="FF0000"/>
                </a:solidFill>
              </a:rPr>
              <a:t>Yes. You will need to contact the State for details. If you withdraw your funds, you lose your service time.</a:t>
            </a:r>
          </a:p>
          <a:p>
            <a:pPr marL="457200" indent="-457200">
              <a:buClr>
                <a:srgbClr val="93A299"/>
              </a:buClr>
              <a:buFont typeface="+mj-lt"/>
              <a:buAutoNum type="arabicPeriod" startAt="4"/>
              <a:defRPr/>
            </a:pPr>
            <a:r>
              <a:rPr lang="en-US" b="1" dirty="0"/>
              <a:t>Is there a  5-year vesting period for contributions going to the 401k? </a:t>
            </a:r>
            <a:r>
              <a:rPr lang="en-US" dirty="0">
                <a:solidFill>
                  <a:srgbClr val="FF0000"/>
                </a:solidFill>
              </a:rPr>
              <a:t>No. Both employee and employer contributions to any savings plans are vested from day one. </a:t>
            </a:r>
            <a:endParaRPr lang="en-US" dirty="0">
              <a:solidFill>
                <a:srgbClr val="93A299"/>
              </a:solidFill>
            </a:endParaRPr>
          </a:p>
          <a:p>
            <a:endParaRPr lang="en-US" dirty="0"/>
          </a:p>
        </p:txBody>
      </p:sp>
    </p:spTree>
    <p:extLst>
      <p:ext uri="{BB962C8B-B14F-4D97-AF65-F5344CB8AC3E}">
        <p14:creationId xmlns:p14="http://schemas.microsoft.com/office/powerpoint/2010/main" val="35986130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00800" y="3276600"/>
            <a:ext cx="4775200" cy="685800"/>
          </a:xfrm>
        </p:spPr>
        <p:txBody>
          <a:bodyPr/>
          <a:lstStyle/>
          <a:p>
            <a:r>
              <a:rPr lang="en-US" sz="3200" dirty="0">
                <a:latin typeface="Open Sans" panose="020B0606030504020204" pitchFamily="34" charset="0"/>
                <a:ea typeface="Open Sans" panose="020B0606030504020204" pitchFamily="34" charset="0"/>
                <a:cs typeface="Open Sans" panose="020B0606030504020204" pitchFamily="34" charset="0"/>
              </a:rPr>
              <a:t>Thank you</a:t>
            </a:r>
            <a:br>
              <a:rPr lang="en-US" dirty="0"/>
            </a:b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29000" y="3086100"/>
            <a:ext cx="2209800" cy="952500"/>
          </a:xfrm>
          <a:prstGeom prst="rect">
            <a:avLst/>
          </a:prstGeom>
        </p:spPr>
      </p:pic>
      <p:sp>
        <p:nvSpPr>
          <p:cNvPr id="4" name="TextBox 3">
            <a:extLst>
              <a:ext uri="{FF2B5EF4-FFF2-40B4-BE49-F238E27FC236}">
                <a16:creationId xmlns:a16="http://schemas.microsoft.com/office/drawing/2014/main" id="{FC0CC950-A6AA-47EB-B0C5-FA6B8BADBDA0}"/>
              </a:ext>
            </a:extLst>
          </p:cNvPr>
          <p:cNvSpPr txBox="1"/>
          <p:nvPr/>
        </p:nvSpPr>
        <p:spPr>
          <a:xfrm>
            <a:off x="3276600" y="4724401"/>
            <a:ext cx="6019800" cy="584775"/>
          </a:xfrm>
          <a:prstGeom prst="rect">
            <a:avLst/>
          </a:prstGeom>
          <a:noFill/>
        </p:spPr>
        <p:txBody>
          <a:bodyPr wrap="square" rtlCol="0">
            <a:spAutoFit/>
          </a:bodyPr>
          <a:lstStyle/>
          <a:p>
            <a:pPr algn="ctr"/>
            <a:r>
              <a:rPr lang="en-US" sz="3200" b="1" dirty="0">
                <a:solidFill>
                  <a:schemeClr val="tx2"/>
                </a:solidFill>
                <a:latin typeface="Open Sans" panose="020B0606030504020204" pitchFamily="34" charset="0"/>
                <a:ea typeface="Open Sans" panose="020B0606030504020204" pitchFamily="34" charset="0"/>
                <a:cs typeface="Open Sans" panose="020B0606030504020204" pitchFamily="34" charset="0"/>
              </a:rPr>
              <a:t>Questions? </a:t>
            </a:r>
          </a:p>
        </p:txBody>
      </p:sp>
    </p:spTree>
    <p:extLst>
      <p:ext uri="{BB962C8B-B14F-4D97-AF65-F5344CB8AC3E}">
        <p14:creationId xmlns:p14="http://schemas.microsoft.com/office/powerpoint/2010/main" val="773501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lIns="91440" tIns="45720" rIns="91440">
            <a:normAutofit/>
          </a:bodyPr>
          <a:lstStyle/>
          <a:p>
            <a:pPr marL="23177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Resource Materials</a:t>
            </a:r>
          </a:p>
        </p:txBody>
      </p:sp>
      <p:sp>
        <p:nvSpPr>
          <p:cNvPr id="3" name="Content Placeholder 2"/>
          <p:cNvSpPr>
            <a:spLocks noGrp="1"/>
          </p:cNvSpPr>
          <p:nvPr>
            <p:ph idx="1"/>
          </p:nvPr>
        </p:nvSpPr>
        <p:spPr>
          <a:xfrm>
            <a:off x="4107766" y="1447800"/>
            <a:ext cx="7322234" cy="4495799"/>
          </a:xfrm>
        </p:spPr>
        <p:txBody>
          <a:bodyPr>
            <a:normAutofit/>
          </a:bodyPr>
          <a:lstStyle/>
          <a:p>
            <a:endParaRPr lang="en-US" dirty="0">
              <a:solidFill>
                <a:schemeClr val="tx1"/>
              </a:solidFill>
            </a:endParaRPr>
          </a:p>
          <a:p>
            <a:endParaRPr lang="en-US" dirty="0"/>
          </a:p>
        </p:txBody>
      </p:sp>
      <p:sp>
        <p:nvSpPr>
          <p:cNvPr id="5" name="TextBox 5"/>
          <p:cNvSpPr txBox="1">
            <a:spLocks noChangeArrowheads="1"/>
          </p:cNvSpPr>
          <p:nvPr/>
        </p:nvSpPr>
        <p:spPr bwMode="auto">
          <a:xfrm>
            <a:off x="450166" y="6337737"/>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tn.gov/PartnersForHealth</a:t>
            </a:r>
          </a:p>
        </p:txBody>
      </p:sp>
      <p:pic>
        <p:nvPicPr>
          <p:cNvPr id="6" name="Content Placeholder 5">
            <a:extLst>
              <a:ext uri="{FF2B5EF4-FFF2-40B4-BE49-F238E27FC236}">
                <a16:creationId xmlns:a16="http://schemas.microsoft.com/office/drawing/2014/main" id="{CCBC30B3-BAE3-4188-8E8D-4D44808A88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3394" y="1648798"/>
            <a:ext cx="7855784" cy="4416721"/>
          </a:xfrm>
          <a:prstGeom prst="rect">
            <a:avLst/>
          </a:prstGeom>
        </p:spPr>
      </p:pic>
      <p:sp>
        <p:nvSpPr>
          <p:cNvPr id="7" name="Text Box 113">
            <a:extLst>
              <a:ext uri="{FF2B5EF4-FFF2-40B4-BE49-F238E27FC236}">
                <a16:creationId xmlns:a16="http://schemas.microsoft.com/office/drawing/2014/main" id="{F56FEE99-7088-4F45-9124-4AA22A8A2E44}"/>
              </a:ext>
            </a:extLst>
          </p:cNvPr>
          <p:cNvSpPr txBox="1">
            <a:spLocks noChangeArrowheads="1"/>
          </p:cNvSpPr>
          <p:nvPr/>
        </p:nvSpPr>
        <p:spPr bwMode="auto">
          <a:xfrm>
            <a:off x="228600" y="2209800"/>
            <a:ext cx="3460066" cy="2462213"/>
          </a:xfrm>
          <a:prstGeom prst="rect">
            <a:avLst/>
          </a:prstGeom>
          <a:solidFill>
            <a:schemeClr val="bg1">
              <a:lumMod val="50000"/>
            </a:schemeClr>
          </a:solidFill>
          <a:ln>
            <a:noFill/>
          </a:ln>
        </p:spPr>
        <p:txBody>
          <a:bodyPr wrap="square">
            <a:spAutoFit/>
          </a:bodyPr>
          <a:lstStyle>
            <a:lvl1pPr eaLnBrk="0" hangingPunct="0">
              <a:lnSpc>
                <a:spcPct val="90000"/>
              </a:lnSpc>
              <a:spcBef>
                <a:spcPct val="65000"/>
              </a:spcBef>
              <a:buClr>
                <a:schemeClr val="folHlink"/>
              </a:buClr>
              <a:buFont typeface="Wingdings" pitchFamily="2" charset="2"/>
              <a:buChar char="•"/>
              <a:defRPr sz="2200">
                <a:solidFill>
                  <a:schemeClr val="tx1"/>
                </a:solidFill>
                <a:latin typeface="Arial" pitchFamily="34" charset="0"/>
              </a:defRPr>
            </a:lvl1pPr>
            <a:lvl2pPr marL="742950" indent="-285750" eaLnBrk="0" hangingPunct="0">
              <a:lnSpc>
                <a:spcPct val="90000"/>
              </a:lnSpc>
              <a:spcBef>
                <a:spcPct val="30000"/>
              </a:spcBef>
              <a:buClr>
                <a:schemeClr val="folHlink"/>
              </a:buClr>
              <a:buFont typeface="Symbol" pitchFamily="18" charset="2"/>
              <a:buChar char="·"/>
              <a:defRPr sz="2800">
                <a:solidFill>
                  <a:schemeClr val="tx1"/>
                </a:solidFill>
                <a:latin typeface="Arial" pitchFamily="34" charset="0"/>
              </a:defRPr>
            </a:lvl2pPr>
            <a:lvl3pPr marL="1143000" indent="-228600" eaLnBrk="0" hangingPunct="0">
              <a:lnSpc>
                <a:spcPct val="90000"/>
              </a:lnSpc>
              <a:spcBef>
                <a:spcPct val="15000"/>
              </a:spcBef>
              <a:buClr>
                <a:schemeClr val="folHlink"/>
              </a:buClr>
              <a:buChar char="–"/>
              <a:defRPr sz="2400">
                <a:solidFill>
                  <a:schemeClr val="tx1"/>
                </a:solidFill>
                <a:latin typeface="Arial" pitchFamily="34" charset="0"/>
              </a:defRPr>
            </a:lvl3pPr>
            <a:lvl4pPr marL="1600200" indent="-228600" eaLnBrk="0" hangingPunct="0">
              <a:lnSpc>
                <a:spcPct val="90000"/>
              </a:lnSpc>
              <a:spcBef>
                <a:spcPct val="15000"/>
              </a:spcBef>
              <a:buClr>
                <a:schemeClr val="folHlink"/>
              </a:buClr>
              <a:buChar char="»"/>
              <a:defRPr sz="2000">
                <a:solidFill>
                  <a:schemeClr val="tx1"/>
                </a:solidFill>
                <a:latin typeface="Arial" pitchFamily="34" charset="0"/>
              </a:defRPr>
            </a:lvl4pPr>
            <a:lvl5pPr marL="2057400" indent="-228600" eaLnBrk="0" hangingPunct="0">
              <a:lnSpc>
                <a:spcPct val="90000"/>
              </a:lnSpc>
              <a:spcBef>
                <a:spcPct val="15000"/>
              </a:spcBef>
              <a:buClr>
                <a:schemeClr val="folHlink"/>
              </a:buClr>
              <a:buChar char="›"/>
              <a:defRPr sz="2000">
                <a:solidFill>
                  <a:schemeClr val="tx1"/>
                </a:solidFill>
                <a:latin typeface="Arial" pitchFamily="34" charset="0"/>
              </a:defRPr>
            </a:lvl5pPr>
            <a:lvl6pPr marL="2514600" indent="-228600" eaLnBrk="0" fontAlgn="base" hangingPunct="0">
              <a:lnSpc>
                <a:spcPct val="90000"/>
              </a:lnSpc>
              <a:spcBef>
                <a:spcPct val="15000"/>
              </a:spcBef>
              <a:spcAft>
                <a:spcPct val="0"/>
              </a:spcAft>
              <a:buClr>
                <a:schemeClr val="folHlink"/>
              </a:buClr>
              <a:buChar char="›"/>
              <a:defRPr sz="2000">
                <a:solidFill>
                  <a:schemeClr val="tx1"/>
                </a:solidFill>
                <a:latin typeface="Arial" pitchFamily="34" charset="0"/>
              </a:defRPr>
            </a:lvl6pPr>
            <a:lvl7pPr marL="2971800" indent="-228600" eaLnBrk="0" fontAlgn="base" hangingPunct="0">
              <a:lnSpc>
                <a:spcPct val="90000"/>
              </a:lnSpc>
              <a:spcBef>
                <a:spcPct val="15000"/>
              </a:spcBef>
              <a:spcAft>
                <a:spcPct val="0"/>
              </a:spcAft>
              <a:buClr>
                <a:schemeClr val="folHlink"/>
              </a:buClr>
              <a:buChar char="›"/>
              <a:defRPr sz="2000">
                <a:solidFill>
                  <a:schemeClr val="tx1"/>
                </a:solidFill>
                <a:latin typeface="Arial" pitchFamily="34" charset="0"/>
              </a:defRPr>
            </a:lvl7pPr>
            <a:lvl8pPr marL="3429000" indent="-228600" eaLnBrk="0" fontAlgn="base" hangingPunct="0">
              <a:lnSpc>
                <a:spcPct val="90000"/>
              </a:lnSpc>
              <a:spcBef>
                <a:spcPct val="15000"/>
              </a:spcBef>
              <a:spcAft>
                <a:spcPct val="0"/>
              </a:spcAft>
              <a:buClr>
                <a:schemeClr val="folHlink"/>
              </a:buClr>
              <a:buChar char="›"/>
              <a:defRPr sz="2000">
                <a:solidFill>
                  <a:schemeClr val="tx1"/>
                </a:solidFill>
                <a:latin typeface="Arial" pitchFamily="34" charset="0"/>
              </a:defRPr>
            </a:lvl8pPr>
            <a:lvl9pPr marL="3886200" indent="-228600" eaLnBrk="0" fontAlgn="base" hangingPunct="0">
              <a:lnSpc>
                <a:spcPct val="90000"/>
              </a:lnSpc>
              <a:spcBef>
                <a:spcPct val="15000"/>
              </a:spcBef>
              <a:spcAft>
                <a:spcPct val="0"/>
              </a:spcAft>
              <a:buClr>
                <a:schemeClr val="folHlink"/>
              </a:buClr>
              <a:buChar char="›"/>
              <a:defRPr sz="2000">
                <a:solidFill>
                  <a:schemeClr val="tx1"/>
                </a:solidFill>
                <a:latin typeface="Arial" pitchFamily="34" charset="0"/>
              </a:defRPr>
            </a:lvl9pPr>
          </a:lstStyle>
          <a:p>
            <a:pPr marL="0" marR="0" lvl="0" indent="0" defTabSz="914400" eaLnBrk="1" fontAlgn="base" latinLnBrk="0" hangingPunct="1">
              <a:lnSpc>
                <a:spcPct val="90000"/>
              </a:lnSpc>
              <a:spcBef>
                <a:spcPct val="50000"/>
              </a:spcBef>
              <a:spcAft>
                <a:spcPct val="0"/>
              </a:spcAft>
              <a:buClrTx/>
              <a:buSzTx/>
              <a:buFontTx/>
              <a:buNone/>
              <a:tabLst/>
              <a:defRPr/>
            </a:pPr>
            <a:r>
              <a:rPr kumimoji="0" lang="en-US" altLang="en-US" sz="2000" b="0" i="0" u="none" strike="noStrike" kern="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The Summary of Benefits and Coverage describes your health coverage options. </a:t>
            </a:r>
          </a:p>
          <a:p>
            <a:pPr marL="0" marR="0" lvl="0" indent="0" defTabSz="914400" eaLnBrk="1" fontAlgn="base" latinLnBrk="0" hangingPunct="1">
              <a:lnSpc>
                <a:spcPct val="90000"/>
              </a:lnSpc>
              <a:spcBef>
                <a:spcPct val="50000"/>
              </a:spcBef>
              <a:spcAft>
                <a:spcPct val="0"/>
              </a:spcAft>
              <a:buClrTx/>
              <a:buSzTx/>
              <a:buFontTx/>
              <a:buNone/>
              <a:tabLst/>
              <a:defRPr/>
            </a:pPr>
            <a:r>
              <a:rPr kumimoji="0" lang="en-US" altLang="en-US" sz="2000" b="0" i="0" u="none" strike="noStrike" kern="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You can find</a:t>
            </a:r>
            <a:r>
              <a:rPr lang="en-US" altLang="en-US" sz="2000" kern="0" baseline="0" dirty="0">
                <a:solidFill>
                  <a:srgbClr val="FFFFFF"/>
                </a:solidFill>
                <a:latin typeface="Open Sans" panose="020B0606030504020204" pitchFamily="34" charset="0"/>
                <a:ea typeface="Open Sans" panose="020B0606030504020204" pitchFamily="34" charset="0"/>
                <a:cs typeface="Open Sans" panose="020B0606030504020204" pitchFamily="34" charset="0"/>
              </a:rPr>
              <a:t> a link</a:t>
            </a:r>
            <a:r>
              <a:rPr kumimoji="0" lang="en-US" altLang="en-US" sz="2000" b="0" i="0" u="none" strike="noStrike" kern="0" cap="none" spc="0" normalizeH="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US" altLang="en-US" sz="2000" kern="0" dirty="0">
                <a:solidFill>
                  <a:srgbClr val="FFFFFF"/>
                </a:solidFill>
                <a:latin typeface="Open Sans" panose="020B0606030504020204" pitchFamily="34" charset="0"/>
                <a:ea typeface="Open Sans" panose="020B0606030504020204" pitchFamily="34" charset="0"/>
                <a:cs typeface="Open Sans" panose="020B0606030504020204" pitchFamily="34" charset="0"/>
              </a:rPr>
              <a:t>at</a:t>
            </a:r>
            <a:r>
              <a:rPr kumimoji="0" lang="en-US" altLang="en-US" sz="2000" b="0" i="0" u="none" strike="noStrike" kern="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 the bottom of the ParTNers</a:t>
            </a:r>
            <a:r>
              <a:rPr lang="en-US" altLang="en-US" sz="2000" kern="0"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kumimoji="0" lang="en-US" altLang="en-US" sz="2000" b="0" i="0" u="none" strike="noStrike" kern="0" cap="none" spc="0" normalizeH="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for Health</a:t>
            </a:r>
            <a:r>
              <a:rPr kumimoji="0" lang="en-US" altLang="en-US" sz="2000" b="0" i="0" u="none" strike="noStrike" kern="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 website</a:t>
            </a:r>
            <a:r>
              <a:rPr lang="en-US" altLang="en-US" sz="2000" kern="0"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kumimoji="0" lang="en-US" altLang="en-US" sz="2000" b="0" i="0" u="none" strike="noStrike" kern="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or ask your ABC for a copy.</a:t>
            </a:r>
          </a:p>
        </p:txBody>
      </p:sp>
    </p:spTree>
    <p:extLst>
      <p:ext uri="{BB962C8B-B14F-4D97-AF65-F5344CB8AC3E}">
        <p14:creationId xmlns:p14="http://schemas.microsoft.com/office/powerpoint/2010/main" val="3626469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lIns="91440" tIns="45720" rIns="91440">
            <a:normAutofit/>
          </a:bodyPr>
          <a:lstStyle/>
          <a:p>
            <a:pPr marL="23177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Here’s Help!</a:t>
            </a:r>
          </a:p>
        </p:txBody>
      </p:sp>
      <p:sp>
        <p:nvSpPr>
          <p:cNvPr id="3" name="Content Placeholder 2"/>
          <p:cNvSpPr>
            <a:spLocks noGrp="1"/>
          </p:cNvSpPr>
          <p:nvPr>
            <p:ph idx="1"/>
          </p:nvPr>
        </p:nvSpPr>
        <p:spPr>
          <a:xfrm>
            <a:off x="304800" y="1447800"/>
            <a:ext cx="11125200" cy="4495799"/>
          </a:xfrm>
        </p:spPr>
        <p:txBody>
          <a:bodyPr>
            <a:normAutofit/>
          </a:bodyPr>
          <a:lstStyle/>
          <a:p>
            <a:endParaRPr lang="en-US" sz="2000" dirty="0">
              <a:solidFill>
                <a:schemeClr val="tx2"/>
              </a:solidFill>
            </a:endParaRPr>
          </a:p>
          <a:p>
            <a:endParaRPr lang="en-US" sz="2000" dirty="0">
              <a:solidFill>
                <a:schemeClr val="tx2"/>
              </a:solidFill>
            </a:endParaRPr>
          </a:p>
          <a:p>
            <a:r>
              <a:rPr lang="en-US" sz="2000" dirty="0">
                <a:solidFill>
                  <a:schemeClr val="tx2"/>
                </a:solidFill>
              </a:rPr>
              <a:t>Contact Pam Ledford, UTSI Human Resources office, </a:t>
            </a:r>
            <a:r>
              <a:rPr lang="en-US" sz="2000" dirty="0" err="1">
                <a:solidFill>
                  <a:schemeClr val="tx2"/>
                </a:solidFill>
              </a:rPr>
              <a:t>ph</a:t>
            </a:r>
            <a:r>
              <a:rPr lang="en-US" sz="2000" dirty="0">
                <a:solidFill>
                  <a:schemeClr val="tx2"/>
                </a:solidFill>
              </a:rPr>
              <a:t> 931.393.7504, email </a:t>
            </a:r>
            <a:r>
              <a:rPr lang="en-US" sz="2000" dirty="0">
                <a:solidFill>
                  <a:schemeClr val="tx2"/>
                </a:solidFill>
                <a:hlinkClick r:id="rId3"/>
              </a:rPr>
              <a:t>pledford@utsi.edu</a:t>
            </a:r>
            <a:r>
              <a:rPr lang="en-US" sz="2000" dirty="0">
                <a:solidFill>
                  <a:schemeClr val="tx2"/>
                </a:solidFill>
              </a:rPr>
              <a:t>, or hr@utsi.edu.</a:t>
            </a:r>
          </a:p>
          <a:p>
            <a:r>
              <a:rPr lang="en-US" sz="2000" dirty="0">
                <a:solidFill>
                  <a:schemeClr val="tx2"/>
                </a:solidFill>
              </a:rPr>
              <a:t>For eligibility and enrollment questions, call </a:t>
            </a:r>
            <a:r>
              <a:rPr lang="en-US" sz="2000" b="1" dirty="0">
                <a:solidFill>
                  <a:schemeClr val="tx2"/>
                </a:solidFill>
              </a:rPr>
              <a:t>Benefits Administration </a:t>
            </a:r>
            <a:r>
              <a:rPr lang="en-US" sz="2000" dirty="0">
                <a:solidFill>
                  <a:schemeClr val="tx2"/>
                </a:solidFill>
              </a:rPr>
              <a:t>at 800.253.9981 or 615.741.3590, Mon.- Fri. 8 a.m. to 4:30 p.m. CT  </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1B365D"/>
                </a:solidFill>
                <a:effectLst/>
                <a:uLnTx/>
                <a:uFillTx/>
                <a:latin typeface="Open Sans"/>
                <a:ea typeface="+mn-ea"/>
                <a:cs typeface="Open Sans"/>
              </a:rPr>
              <a:t>A </a:t>
            </a:r>
            <a:r>
              <a:rPr kumimoji="0" lang="en-US" sz="2000" b="1" i="0" u="none" strike="noStrike" kern="1200" cap="none" spc="0" normalizeH="0" baseline="0" noProof="0" dirty="0">
                <a:ln>
                  <a:noFill/>
                </a:ln>
                <a:solidFill>
                  <a:srgbClr val="00B050"/>
                </a:solidFill>
                <a:effectLst/>
                <a:uLnTx/>
                <a:uFillTx/>
                <a:latin typeface="Open Sans"/>
                <a:ea typeface="+mn-ea"/>
                <a:cs typeface="Open Sans"/>
              </a:rPr>
              <a:t>green “Help” button, </a:t>
            </a:r>
            <a:r>
              <a:rPr kumimoji="0" lang="en-US" sz="2000" b="0" i="0" u="none" strike="noStrike" kern="1200" cap="none" spc="0" normalizeH="0" baseline="0" noProof="0" dirty="0">
                <a:ln>
                  <a:noFill/>
                </a:ln>
                <a:solidFill>
                  <a:srgbClr val="1B365D"/>
                </a:solidFill>
                <a:effectLst/>
                <a:uLnTx/>
                <a:uFillTx/>
                <a:latin typeface="Open Sans"/>
                <a:ea typeface="+mn-ea"/>
                <a:cs typeface="Open Sans"/>
              </a:rPr>
              <a:t>or live-chat feature, available during normal business hours.</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1B365D"/>
                </a:solidFill>
                <a:effectLst/>
                <a:uLnTx/>
                <a:uFillTx/>
                <a:latin typeface="Open Sans"/>
                <a:ea typeface="+mn-ea"/>
                <a:cs typeface="Open Sans"/>
              </a:rPr>
              <a:t>Zendesk at </a:t>
            </a:r>
            <a:r>
              <a:rPr kumimoji="0" lang="en-US" sz="2000" b="1" i="0" u="none" strike="noStrike" kern="1200" cap="none" spc="0" normalizeH="0" baseline="0" noProof="0" dirty="0">
                <a:ln>
                  <a:noFill/>
                </a:ln>
                <a:solidFill>
                  <a:srgbClr val="1B365D"/>
                </a:solidFill>
                <a:effectLst/>
                <a:uLnTx/>
                <a:uFillTx/>
                <a:latin typeface="Open Sans"/>
                <a:ea typeface="+mn-ea"/>
                <a:cs typeface="Open Sans"/>
                <a:hlinkClick r:id="rId4"/>
              </a:rPr>
              <a:t>benefitssupport.tn.gov/hc/en-us</a:t>
            </a:r>
            <a:r>
              <a:rPr kumimoji="0" lang="en-US" sz="2000" b="1" i="0" u="none" strike="noStrike" kern="1200" cap="none" spc="0" normalizeH="0" baseline="0" noProof="0" dirty="0">
                <a:ln>
                  <a:noFill/>
                </a:ln>
                <a:solidFill>
                  <a:srgbClr val="1B365D"/>
                </a:solidFill>
                <a:effectLst/>
                <a:uLnTx/>
                <a:uFillTx/>
                <a:latin typeface="Open Sans"/>
                <a:ea typeface="+mn-ea"/>
                <a:cs typeface="Open Sans"/>
              </a:rPr>
              <a:t>. </a:t>
            </a:r>
            <a:r>
              <a:rPr kumimoji="0" lang="en-US" sz="2000" b="0" i="0" u="none" strike="noStrike" kern="1200" cap="none" spc="0" normalizeH="0" baseline="0" noProof="0" dirty="0">
                <a:ln>
                  <a:noFill/>
                </a:ln>
                <a:solidFill>
                  <a:srgbClr val="1B365D"/>
                </a:solidFill>
                <a:effectLst/>
                <a:uLnTx/>
                <a:uFillTx/>
                <a:latin typeface="Open Sans"/>
                <a:ea typeface="+mn-ea"/>
                <a:cs typeface="Open Sans"/>
              </a:rPr>
              <a:t>You can search the help center, find articles or submit questions. To access Zendesk, click the blue “Questions?” button on the website.</a:t>
            </a: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1B365D"/>
              </a:solidFill>
              <a:effectLst/>
              <a:uLnTx/>
              <a:uFillTx/>
              <a:latin typeface="Open Sans"/>
              <a:ea typeface="+mn-ea"/>
              <a:cs typeface="Open Sans"/>
            </a:endParaRP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endParaRPr lang="en-US" sz="2000" dirty="0">
              <a:solidFill>
                <a:srgbClr val="1B365D"/>
              </a:solidFill>
            </a:endParaRPr>
          </a:p>
          <a:p>
            <a:pPr marL="342900" marR="0" lvl="0" indent="-342900" algn="l" defTabSz="914400" rtl="0" eaLnBrk="1" fontAlgn="auto" latinLnBrk="0" hangingPunct="1">
              <a:lnSpc>
                <a:spcPct val="100000"/>
              </a:lnSpc>
              <a:spcBef>
                <a:spcPct val="20000"/>
              </a:spcBef>
              <a:spcAft>
                <a:spcPts val="0"/>
              </a:spcAft>
              <a:buClr>
                <a:srgbClr val="E71B1B"/>
              </a:buClr>
              <a:buSzTx/>
              <a:buFont typeface="Arial" panose="020B0604020202020204" pitchFamily="34" charset="0"/>
              <a:buChar char="•"/>
              <a:tabLst/>
              <a:defRPr/>
            </a:pPr>
            <a:endParaRPr lang="en-US" sz="2000" dirty="0">
              <a:solidFill>
                <a:srgbClr val="1B365D"/>
              </a:solidFill>
            </a:endParaRPr>
          </a:p>
          <a:p>
            <a:pPr marL="0" marR="0" lvl="0" indent="0" algn="l" defTabSz="914400" rtl="0" eaLnBrk="1" fontAlgn="auto" latinLnBrk="0" hangingPunct="1">
              <a:lnSpc>
                <a:spcPct val="100000"/>
              </a:lnSpc>
              <a:spcBef>
                <a:spcPct val="20000"/>
              </a:spcBef>
              <a:spcAft>
                <a:spcPts val="0"/>
              </a:spcAft>
              <a:buClr>
                <a:srgbClr val="E71B1B"/>
              </a:buClr>
              <a:buSzTx/>
              <a:buNone/>
              <a:tabLst/>
              <a:defRPr/>
            </a:pPr>
            <a:endParaRPr kumimoji="0" lang="en-US" sz="2000" b="0" i="0" u="none" strike="noStrike" kern="1200" cap="none" spc="0" normalizeH="0" baseline="0" noProof="0" dirty="0">
              <a:ln>
                <a:noFill/>
              </a:ln>
              <a:solidFill>
                <a:srgbClr val="1B365D"/>
              </a:solidFill>
              <a:effectLst/>
              <a:uLnTx/>
              <a:uFillTx/>
              <a:latin typeface="Open Sans"/>
              <a:ea typeface="+mn-ea"/>
              <a:cs typeface="Open Sans"/>
            </a:endParaRPr>
          </a:p>
          <a:p>
            <a:endParaRPr lang="en-US" dirty="0"/>
          </a:p>
        </p:txBody>
      </p:sp>
      <p:pic>
        <p:nvPicPr>
          <p:cNvPr id="4" name="Content Placeholder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913035" y="5943599"/>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tn.gov/PartnersForHealth</a:t>
            </a:r>
          </a:p>
        </p:txBody>
      </p:sp>
    </p:spTree>
    <p:extLst>
      <p:ext uri="{BB962C8B-B14F-4D97-AF65-F5344CB8AC3E}">
        <p14:creationId xmlns:p14="http://schemas.microsoft.com/office/powerpoint/2010/main" val="3913103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12192000" cy="1143000"/>
          </a:xfrm>
          <a:solidFill>
            <a:srgbClr val="011D5F"/>
          </a:solidFill>
        </p:spPr>
        <p:txBody>
          <a:bodyPr lIns="91440" tIns="45720" rIns="91440">
            <a:normAutofit/>
          </a:bodyPr>
          <a:lstStyle/>
          <a:p>
            <a:pPr marL="231775"/>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Who is Eligible for Coverage?</a:t>
            </a:r>
          </a:p>
        </p:txBody>
      </p:sp>
      <p:sp>
        <p:nvSpPr>
          <p:cNvPr id="3" name="Content Placeholder 2"/>
          <p:cNvSpPr>
            <a:spLocks noGrp="1"/>
          </p:cNvSpPr>
          <p:nvPr>
            <p:ph idx="1"/>
          </p:nvPr>
        </p:nvSpPr>
        <p:spPr>
          <a:xfrm>
            <a:off x="304800" y="1447800"/>
            <a:ext cx="11734800" cy="4948434"/>
          </a:xfrm>
        </p:spPr>
        <p:txBody>
          <a:bodyPr>
            <a:normAutofit/>
          </a:bodyPr>
          <a:lstStyle/>
          <a:p>
            <a:pPr marL="0" indent="0">
              <a:buNone/>
            </a:pPr>
            <a:r>
              <a:rPr lang="en-US" b="1"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Employees</a:t>
            </a:r>
          </a:p>
          <a:p>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Full-time employees regularly scheduled to work at least 30 hours per week </a:t>
            </a:r>
          </a:p>
          <a:p>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All other individuals cited in state statute, approved as an exception by the State Insurance Committee or defined as full-time employees for health insurance purposes by federal law </a:t>
            </a:r>
            <a:endParaRPr lang="en-US" dirty="0">
              <a:solidFill>
                <a:schemeClr val="tx2"/>
              </a:solidFill>
            </a:endParaRPr>
          </a:p>
          <a:p>
            <a:pPr marL="0" indent="0">
              <a:buNone/>
            </a:pPr>
            <a:r>
              <a:rPr lang="en-US" b="1" dirty="0">
                <a:solidFill>
                  <a:schemeClr val="tx2"/>
                </a:solidFill>
              </a:rPr>
              <a:t>Dependents</a:t>
            </a:r>
          </a:p>
          <a:p>
            <a:pPr marL="0" indent="0">
              <a:buNone/>
            </a:pPr>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If you enroll in health, vision or dental coverage, you may also enroll your eligible dependents: </a:t>
            </a:r>
          </a:p>
          <a:p>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Spouse (legally married) </a:t>
            </a:r>
          </a:p>
          <a:p>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Natural or adopted children </a:t>
            </a:r>
          </a:p>
          <a:p>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Stepchildren </a:t>
            </a:r>
          </a:p>
          <a:p>
            <a:r>
              <a:rPr lang="en-US" b="0" i="0" u="none" strike="noStrike" baseline="0" dirty="0">
                <a:solidFill>
                  <a:schemeClr val="tx2"/>
                </a:solidFill>
                <a:latin typeface="Open Sans" panose="020B0606030504020204" pitchFamily="34" charset="0"/>
                <a:ea typeface="Open Sans" panose="020B0606030504020204" pitchFamily="34" charset="0"/>
                <a:cs typeface="Open Sans" panose="020B0606030504020204" pitchFamily="34" charset="0"/>
              </a:rPr>
              <a:t>Children for whom you are the legal guardian, custodian or conservator </a:t>
            </a:r>
          </a:p>
          <a:p>
            <a:pPr marL="0" indent="0">
              <a:buNone/>
            </a:pPr>
            <a:r>
              <a:rPr lang="en-US" b="1" dirty="0">
                <a:solidFill>
                  <a:schemeClr val="tx2"/>
                </a:solidFill>
              </a:rPr>
              <a:t>All dependents must be listed by name on the enrollment change application</a:t>
            </a:r>
          </a:p>
          <a:p>
            <a:pPr marL="0" indent="0">
              <a:buNone/>
            </a:pPr>
            <a:r>
              <a:rPr lang="en-US" b="1" dirty="0">
                <a:solidFill>
                  <a:schemeClr val="tx2"/>
                </a:solidFill>
              </a:rPr>
              <a:t>Proof of dependent’s eligibility is required</a:t>
            </a:r>
          </a:p>
          <a:p>
            <a:pPr marL="0" indent="0">
              <a:buNone/>
            </a:pPr>
            <a:r>
              <a:rPr lang="en-US" b="1" dirty="0">
                <a:solidFill>
                  <a:schemeClr val="tx2"/>
                </a:solidFill>
              </a:rPr>
              <a:t>See the Dependent Eligibility Definitions and Required Documents found on the application</a:t>
            </a:r>
          </a:p>
          <a:p>
            <a:pPr marL="0" indent="0">
              <a:buNone/>
            </a:pPr>
            <a:r>
              <a:rPr lang="en-US" b="1" dirty="0">
                <a:solidFill>
                  <a:schemeClr val="tx2"/>
                </a:solidFill>
              </a:rPr>
              <a:t>See the Eligibility and Enrollment Guide for those not eligible for coverage</a:t>
            </a:r>
          </a:p>
        </p:txBody>
      </p:sp>
      <p:pic>
        <p:nvPicPr>
          <p:cNvPr id="4"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13035" y="5943599"/>
            <a:ext cx="1828799" cy="788276"/>
          </a:xfrm>
          <a:prstGeom prst="rect">
            <a:avLst/>
          </a:prstGeom>
        </p:spPr>
      </p:pic>
      <p:sp>
        <p:nvSpPr>
          <p:cNvPr id="5" name="TextBox 5"/>
          <p:cNvSpPr txBox="1">
            <a:spLocks noChangeArrowheads="1"/>
          </p:cNvSpPr>
          <p:nvPr/>
        </p:nvSpPr>
        <p:spPr bwMode="auto">
          <a:xfrm>
            <a:off x="609600" y="6396234"/>
            <a:ext cx="36576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defRPr>
                <a:solidFill>
                  <a:schemeClr val="tx1"/>
                </a:solidFill>
                <a:latin typeface="Arial" pitchFamily="34" charset="0"/>
                <a:ea typeface="ＭＳ Ｐゴシック" pitchFamily="34" charset="-128"/>
              </a:defRPr>
            </a:lvl1pPr>
            <a:lvl2pPr marL="742950" indent="-285750" eaLnBrk="0" hangingPunct="0">
              <a:lnSpc>
                <a:spcPct val="90000"/>
              </a:lnSpc>
              <a:spcBef>
                <a:spcPct val="50000"/>
              </a:spcBef>
              <a:defRPr>
                <a:solidFill>
                  <a:schemeClr val="tx1"/>
                </a:solidFill>
                <a:latin typeface="Arial" pitchFamily="34" charset="0"/>
                <a:ea typeface="ＭＳ Ｐゴシック" pitchFamily="34" charset="-128"/>
              </a:defRPr>
            </a:lvl2pPr>
            <a:lvl3pPr marL="1143000" indent="-228600" eaLnBrk="0" hangingPunct="0">
              <a:lnSpc>
                <a:spcPct val="90000"/>
              </a:lnSpc>
              <a:spcBef>
                <a:spcPct val="50000"/>
              </a:spcBef>
              <a:defRPr>
                <a:solidFill>
                  <a:schemeClr val="tx1"/>
                </a:solidFill>
                <a:latin typeface="Arial" pitchFamily="34" charset="0"/>
                <a:ea typeface="ＭＳ Ｐゴシック" pitchFamily="34" charset="-128"/>
              </a:defRPr>
            </a:lvl3pPr>
            <a:lvl4pPr marL="1600200" indent="-228600" eaLnBrk="0" hangingPunct="0">
              <a:lnSpc>
                <a:spcPct val="90000"/>
              </a:lnSpc>
              <a:spcBef>
                <a:spcPct val="50000"/>
              </a:spcBef>
              <a:defRPr>
                <a:solidFill>
                  <a:schemeClr val="tx1"/>
                </a:solidFill>
                <a:latin typeface="Arial" pitchFamily="34" charset="0"/>
                <a:ea typeface="ＭＳ Ｐゴシック" pitchFamily="34" charset="-128"/>
              </a:defRPr>
            </a:lvl4pPr>
            <a:lvl5pPr marL="2057400" indent="-228600" eaLnBrk="0" hangingPunct="0">
              <a:lnSpc>
                <a:spcPct val="90000"/>
              </a:lnSpc>
              <a:spcBef>
                <a:spcPct val="50000"/>
              </a:spcBef>
              <a:defRPr>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5000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ＭＳ Ｐゴシック" pitchFamily="34" charset="-128"/>
                <a:cs typeface="+mn-cs"/>
              </a:rPr>
              <a:t>tn.gov/PartnersForHealth</a:t>
            </a:r>
          </a:p>
        </p:txBody>
      </p:sp>
    </p:spTree>
    <p:extLst>
      <p:ext uri="{BB962C8B-B14F-4D97-AF65-F5344CB8AC3E}">
        <p14:creationId xmlns:p14="http://schemas.microsoft.com/office/powerpoint/2010/main" val="2736728452"/>
      </p:ext>
    </p:extLst>
  </p:cSld>
  <p:clrMapOvr>
    <a:masterClrMapping/>
  </p:clrMapOvr>
</p:sld>
</file>

<file path=ppt/theme/theme1.xml><?xml version="1.0" encoding="utf-8"?>
<a:theme xmlns:a="http://schemas.openxmlformats.org/drawingml/2006/main" name="PowerPoint A">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12474</TotalTime>
  <Words>15066</Words>
  <Application>Microsoft Office PowerPoint</Application>
  <PresentationFormat>Widescreen</PresentationFormat>
  <Paragraphs>1215</Paragraphs>
  <Slides>67</Slides>
  <Notes>49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67</vt:i4>
      </vt:variant>
    </vt:vector>
  </HeadingPairs>
  <TitlesOfParts>
    <vt:vector size="74" baseType="lpstr">
      <vt:lpstr>Open Sans</vt:lpstr>
      <vt:lpstr>Arial</vt:lpstr>
      <vt:lpstr>Calibri</vt:lpstr>
      <vt:lpstr>Wingdings</vt:lpstr>
      <vt:lpstr>PermianSlabSerifTypeface</vt:lpstr>
      <vt:lpstr>Rockwell</vt:lpstr>
      <vt:lpstr>PowerPoint A</vt:lpstr>
      <vt:lpstr>Higher education  New Employee orientation Enrollment  insurance &amp; Retirement Benefits</vt:lpstr>
      <vt:lpstr>Topics</vt:lpstr>
      <vt:lpstr>Importance of your Decisions</vt:lpstr>
      <vt:lpstr>About the Plan</vt:lpstr>
      <vt:lpstr>Online Resources - Website</vt:lpstr>
      <vt:lpstr>Resource Materials</vt:lpstr>
      <vt:lpstr>Resource Materials</vt:lpstr>
      <vt:lpstr>Here’s Help!</vt:lpstr>
      <vt:lpstr>Who is Eligible for Coverage?</vt:lpstr>
      <vt:lpstr>When Can You Add Coverage?</vt:lpstr>
      <vt:lpstr>About Annual Enrollment</vt:lpstr>
      <vt:lpstr>Canceling Coverage </vt:lpstr>
      <vt:lpstr>Special Enrollment/Mid-Year Election Provisions </vt:lpstr>
      <vt:lpstr>Choosing Your Premium Level</vt:lpstr>
      <vt:lpstr>Health Plan Options</vt:lpstr>
      <vt:lpstr>Health Plan Options</vt:lpstr>
      <vt:lpstr>More CDHP/HSA Information</vt:lpstr>
      <vt:lpstr>CDHP/HSA and FSA Restrictions </vt:lpstr>
      <vt:lpstr>Carrier Networks</vt:lpstr>
      <vt:lpstr>Carrier Network Changes</vt:lpstr>
      <vt:lpstr>Carrier Networks</vt:lpstr>
      <vt:lpstr>2022 Premiums State and Higher Education</vt:lpstr>
      <vt:lpstr>2022 Deductibles/Out-of-Pocket Maximums (in-network) </vt:lpstr>
      <vt:lpstr>Pharmacy Benefits Managed by CVS Caremark</vt:lpstr>
      <vt:lpstr>Pharmacy Benefits</vt:lpstr>
      <vt:lpstr>Telehealth – 24/7 virtual medical care</vt:lpstr>
      <vt:lpstr>Behavioral Health &amp; Substance Use Services  Managed by Optum</vt:lpstr>
      <vt:lpstr>Here4TN - Employee Assistance Program  Managed by Optum</vt:lpstr>
      <vt:lpstr>Wellness Program Managed by ActiveHealth</vt:lpstr>
      <vt:lpstr>Diabetes Prevention Program </vt:lpstr>
      <vt:lpstr>Dental Benefits  Offered through Cigna or Delta Dental</vt:lpstr>
      <vt:lpstr>Dental Benefits </vt:lpstr>
      <vt:lpstr>Vision Benefits  Offered through Davis Vision</vt:lpstr>
      <vt:lpstr>Vision Benefits</vt:lpstr>
      <vt:lpstr>Flexible Spending Accounts   </vt:lpstr>
      <vt:lpstr>Flexible Spending Accounts state and higher education only (excludes offline agencies) </vt:lpstr>
      <vt:lpstr>Disability Insurance   </vt:lpstr>
      <vt:lpstr>Life Insurance   state and higher education only</vt:lpstr>
      <vt:lpstr>Basic Term Life/Accidental Death and Dismemberment  state and higher education only</vt:lpstr>
      <vt:lpstr>Voluntary AD&amp;D state and higher education only</vt:lpstr>
      <vt:lpstr>Voluntary Term Life Insurance    state and higher education only</vt:lpstr>
      <vt:lpstr>Enrolling in Benefits</vt:lpstr>
      <vt:lpstr>Premium Information</vt:lpstr>
      <vt:lpstr>ID and Debit Card Information</vt:lpstr>
      <vt:lpstr>Your Privacy</vt:lpstr>
      <vt:lpstr>Employee Sick Leave Bank </vt:lpstr>
      <vt:lpstr>Other Benefit information </vt:lpstr>
      <vt:lpstr>Contact and Materials</vt:lpstr>
      <vt:lpstr>State of Tennessee Pension Plans</vt:lpstr>
      <vt:lpstr>Tennessee Consolidated Retirement System Hybrid (TCRS- H)</vt:lpstr>
      <vt:lpstr>Tennessee Consolidated Retirement System Hybrid (TCRS-H)</vt:lpstr>
      <vt:lpstr>Tennessee Consolidated Retirement System Hybrid (TCRS-H)</vt:lpstr>
      <vt:lpstr>Optional Retirement Program Hybrid (ORP-H)</vt:lpstr>
      <vt:lpstr>Optional Retirement Program Hybrid (ORP-H)</vt:lpstr>
      <vt:lpstr>Retirement Considerations</vt:lpstr>
      <vt:lpstr>Auto-Enrollment  - 401(k)</vt:lpstr>
      <vt:lpstr>Auto-Enrollment 401(k) Process</vt:lpstr>
      <vt:lpstr>401k Opt-Out of the Auto Enrollment </vt:lpstr>
      <vt:lpstr>FREE MONEY!</vt:lpstr>
      <vt:lpstr>401(k) &amp; 401(k) ROTH</vt:lpstr>
      <vt:lpstr>401(k) &amp; 401(k) ROTH</vt:lpstr>
      <vt:lpstr>403(b) PLAN</vt:lpstr>
      <vt:lpstr>STAY WITHIN THE LIMITS . . .</vt:lpstr>
      <vt:lpstr>457 PLAN</vt:lpstr>
      <vt:lpstr> FREQUENTLY ASKED QUESTIONS </vt:lpstr>
      <vt:lpstr>FREQUENTLY ASKED QUESTIONS cont.</vt:lpstr>
      <vt:lpstr>Thank you </vt:lpstr>
    </vt:vector>
  </TitlesOfParts>
  <Company>State of Tennessee: Finance &amp;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TENNESSEE</dc:title>
  <dc:creator>Molly Wehlage</dc:creator>
  <cp:lastModifiedBy>Ledford, Pamela S (Pam Ledford)</cp:lastModifiedBy>
  <cp:revision>746</cp:revision>
  <cp:lastPrinted>2021-11-19T15:18:11Z</cp:lastPrinted>
  <dcterms:created xsi:type="dcterms:W3CDTF">2015-04-17T19:02:10Z</dcterms:created>
  <dcterms:modified xsi:type="dcterms:W3CDTF">2021-12-13T15:12:10Z</dcterms:modified>
</cp:coreProperties>
</file>